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57" r:id="rId5"/>
    <p:sldId id="258" r:id="rId6"/>
    <p:sldId id="259" r:id="rId7"/>
    <p:sldId id="267" r:id="rId8"/>
    <p:sldId id="260" r:id="rId9"/>
    <p:sldId id="268" r:id="rId10"/>
    <p:sldId id="261" r:id="rId11"/>
    <p:sldId id="272" r:id="rId12"/>
    <p:sldId id="264" r:id="rId13"/>
    <p:sldId id="269" r:id="rId14"/>
    <p:sldId id="262" r:id="rId15"/>
    <p:sldId id="270" r:id="rId16"/>
    <p:sldId id="263" r:id="rId17"/>
    <p:sldId id="271" r:id="rId18"/>
    <p:sldId id="293" r:id="rId19"/>
    <p:sldId id="294" r:id="rId20"/>
    <p:sldId id="273" r:id="rId21"/>
    <p:sldId id="274" r:id="rId22"/>
    <p:sldId id="275" r:id="rId23"/>
    <p:sldId id="276" r:id="rId24"/>
    <p:sldId id="277" r:id="rId25"/>
    <p:sldId id="278" r:id="rId26"/>
    <p:sldId id="279" r:id="rId27"/>
    <p:sldId id="280" r:id="rId28"/>
    <p:sldId id="281" r:id="rId29"/>
    <p:sldId id="282" r:id="rId30"/>
    <p:sldId id="284" r:id="rId31"/>
    <p:sldId id="283" r:id="rId32"/>
    <p:sldId id="286" r:id="rId33"/>
    <p:sldId id="285" r:id="rId34"/>
    <p:sldId id="287" r:id="rId35"/>
    <p:sldId id="288" r:id="rId36"/>
    <p:sldId id="289" r:id="rId37"/>
    <p:sldId id="290" r:id="rId38"/>
    <p:sldId id="291" r:id="rId39"/>
    <p:sldId id="292"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0"/>
    <p:restoredTop sz="94665"/>
  </p:normalViewPr>
  <p:slideViewPr>
    <p:cSldViewPr snapToGrid="0" snapToObjects="1">
      <p:cViewPr varScale="1">
        <p:scale>
          <a:sx n="107" d="100"/>
          <a:sy n="107" d="100"/>
        </p:scale>
        <p:origin x="4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56E19-80BC-9144-B694-9FD5B75E48A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4CCE059-2034-3949-8A03-5E4091C1C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8BBDCF2-C1FF-1249-A215-5FA56E37B802}"/>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BD8C1CBA-B1A1-4242-B05E-1136CF013A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6EB1F0-C5A4-E043-BFC7-7DB736F3EE51}"/>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4208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488AE-BD64-D241-AB75-651392EA30D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37AB62-FAD9-EF49-AF0A-13606097F9C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BDCDFD6-4DC4-6847-B02B-BCA14EA27671}"/>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1095BF7F-C8B6-4447-BC60-4685B03AD3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6E6DD9E-254A-0B4B-9EFA-C6A96987DF4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50723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5BF2415-6302-474D-A79B-1FC4382B8F6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E20E24E-B3A3-D54E-96F7-164A742F96B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5E0CDC-D74E-CB44-BD54-26B75A2ADBBD}"/>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99ACDDB2-1844-6544-84AB-F95F3E6B32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A33D85-6682-5B40-A170-7989A14757A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81547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4BCEC-7603-BF4F-ADB9-ABC59D66C52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0FDC67-842D-0D45-BB5E-B2BDBCD696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540255-894C-5546-A0D4-43D25953362F}"/>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1989305C-0AC3-1A47-A724-2E9F1AFC4D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016F02-B8EA-344C-B763-E2770A330B89}"/>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70856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5F5CF-66AC-114C-AEEF-D8FA3EF67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2F20F-95B0-B346-A0C0-4408919D8F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613B413-BCB1-954A-97D1-C8D40D0F83EF}"/>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B82602E4-ADDE-2642-8888-82DDA6309D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70B76A-FCC3-594F-BB14-D5CD65874787}"/>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21431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8D151-5193-A44B-B325-F430F8EDB0C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A6884A-8B7D-8749-B4CC-804DCDDF670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F4D7F33-AD18-FA49-9CAE-24AC1ECB69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E98B7FA-19D1-F74C-B070-890377CCC1CB}"/>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6" name="フッター プレースホルダー 5">
            <a:extLst>
              <a:ext uri="{FF2B5EF4-FFF2-40B4-BE49-F238E27FC236}">
                <a16:creationId xmlns:a16="http://schemas.microsoft.com/office/drawing/2014/main" id="{7B69C940-502A-C945-8B19-E661ABE3AB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D535CE-1A68-1044-8EB2-5AA469D19D42}"/>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90386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FB441E-A385-D44B-8749-79329DA6C0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D52D3D-4526-9F44-AA00-BC5C1BB3F6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6BC6F20-74EE-1242-B10B-223958C3C0C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1EFD47A-B7D5-D944-A85B-6F802DBBB6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6EFA99-9C9A-F142-857D-800FD227B63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A361CD5-074E-7640-AADF-DA07ECB31D73}"/>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8" name="フッター プレースホルダー 7">
            <a:extLst>
              <a:ext uri="{FF2B5EF4-FFF2-40B4-BE49-F238E27FC236}">
                <a16:creationId xmlns:a16="http://schemas.microsoft.com/office/drawing/2014/main" id="{CBB4C104-9D88-3949-9A09-19216E34AC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8DD4FB4-B855-E74B-80FE-79550E0A0FD6}"/>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9684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B6AEC-30E2-DC45-8068-B5ED5225F8D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24C7BCC-7254-EC4F-AF46-2EEB9B5CF50A}"/>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4" name="フッター プレースホルダー 3">
            <a:extLst>
              <a:ext uri="{FF2B5EF4-FFF2-40B4-BE49-F238E27FC236}">
                <a16:creationId xmlns:a16="http://schemas.microsoft.com/office/drawing/2014/main" id="{2098BA7D-5467-D84F-8B84-4A5FA269320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C5A0E40-0BA3-5C4B-844C-14F4D43A2C9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39698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416908-BA1C-ED49-A44D-66B263F5D0FB}"/>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3" name="フッター プレースホルダー 2">
            <a:extLst>
              <a:ext uri="{FF2B5EF4-FFF2-40B4-BE49-F238E27FC236}">
                <a16:creationId xmlns:a16="http://schemas.microsoft.com/office/drawing/2014/main" id="{854EECB4-CB05-0C42-9A3D-66EA51B342D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BE48891-84DD-5040-80FD-748A27915D5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84136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440A1-0868-9644-A794-C62ED5004EF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392282-6FC1-0544-9B62-16B42630B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64128F-D1D5-984D-AD82-16E727F51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555B2B4-0693-9C43-B42C-598F1D045587}"/>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6" name="フッター プレースホルダー 5">
            <a:extLst>
              <a:ext uri="{FF2B5EF4-FFF2-40B4-BE49-F238E27FC236}">
                <a16:creationId xmlns:a16="http://schemas.microsoft.com/office/drawing/2014/main" id="{7162C202-0636-C54F-B7D0-A31FBCDE4E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3778A1-4C68-C047-A380-95882E9E717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3846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1FD01-9B21-854D-82CC-0939853A03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7F9F137-7E5D-124E-95A0-6E22E91A4D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6D7B40E-156F-BA47-8DE7-C40671642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6E1647D-6CAD-FD49-8EBC-B188BA7178FC}"/>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6" name="フッター プレースホルダー 5">
            <a:extLst>
              <a:ext uri="{FF2B5EF4-FFF2-40B4-BE49-F238E27FC236}">
                <a16:creationId xmlns:a16="http://schemas.microsoft.com/office/drawing/2014/main" id="{6F64CDA3-4754-BA48-A138-169529CA727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936CA4-DF76-6E4B-A4ED-E7EF0E19307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246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B5C246D-096B-494E-8053-E5FB0D2DB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D4A911A-D46A-CB47-9DE2-6353AF29B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BF7A69-D04E-1945-9BFC-C78EFA2E6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6F7F768B-0492-8049-B4D5-BF93C06DE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7059294-DA31-5D44-8272-9C2FEC6E7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341156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54.png"/><Relationship Id="rId4" Type="http://schemas.openxmlformats.org/officeDocument/2006/relationships/image" Target="../media/image23.png"/><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58.png"/><Relationship Id="rId5" Type="http://schemas.openxmlformats.org/officeDocument/2006/relationships/image" Target="../media/image36.png"/><Relationship Id="rId10" Type="http://schemas.openxmlformats.org/officeDocument/2006/relationships/image" Target="../media/image54.png"/><Relationship Id="rId4" Type="http://schemas.openxmlformats.org/officeDocument/2006/relationships/image" Target="../media/image23.png"/><Relationship Id="rId9"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58.png"/><Relationship Id="rId5" Type="http://schemas.openxmlformats.org/officeDocument/2006/relationships/image" Target="../media/image36.png"/><Relationship Id="rId10" Type="http://schemas.openxmlformats.org/officeDocument/2006/relationships/image" Target="../media/image54.png"/><Relationship Id="rId4" Type="http://schemas.openxmlformats.org/officeDocument/2006/relationships/image" Target="../media/image23.png"/><Relationship Id="rId9"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69.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3.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6" name="図 5" descr="アイコン&#10;&#10;自動的に生成された説明">
            <a:extLst>
              <a:ext uri="{FF2B5EF4-FFF2-40B4-BE49-F238E27FC236}">
                <a16:creationId xmlns:a16="http://schemas.microsoft.com/office/drawing/2014/main" id="{99B15678-BFF3-7546-A23B-4A536D44E221}"/>
              </a:ext>
            </a:extLst>
          </p:cNvPr>
          <p:cNvPicPr>
            <a:picLocks noChangeAspect="1"/>
          </p:cNvPicPr>
          <p:nvPr/>
        </p:nvPicPr>
        <p:blipFill>
          <a:blip r:embed="rId2">
            <a:duotone>
              <a:schemeClr val="accent1">
                <a:shade val="45000"/>
                <a:satMod val="135000"/>
              </a:schemeClr>
              <a:prstClr val="white"/>
            </a:duotone>
          </a:blip>
          <a:stretch>
            <a:fillRect/>
          </a:stretch>
        </p:blipFill>
        <p:spPr>
          <a:xfrm>
            <a:off x="1205545"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6" name="図 15" descr="アイコン&#10;&#10;自動的に生成された説明">
            <a:extLst>
              <a:ext uri="{FF2B5EF4-FFF2-40B4-BE49-F238E27FC236}">
                <a16:creationId xmlns:a16="http://schemas.microsoft.com/office/drawing/2014/main" id="{61A29979-09BD-2749-95A3-B757BF1EF2A4}"/>
              </a:ext>
            </a:extLst>
          </p:cNvPr>
          <p:cNvPicPr>
            <a:picLocks noChangeAspect="1"/>
          </p:cNvPicPr>
          <p:nvPr/>
        </p:nvPicPr>
        <p:blipFill>
          <a:blip r:embed="rId2">
            <a:duotone>
              <a:schemeClr val="accent2">
                <a:shade val="45000"/>
                <a:satMod val="135000"/>
              </a:schemeClr>
              <a:prstClr val="white"/>
            </a:duotone>
          </a:blip>
          <a:stretch>
            <a:fillRect/>
          </a:stretch>
        </p:blipFill>
        <p:spPr>
          <a:xfrm>
            <a:off x="9062530" y="2055765"/>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1" name="図 20" descr="アイコン&#10;&#10;自動的に生成された説明">
            <a:extLst>
              <a:ext uri="{FF2B5EF4-FFF2-40B4-BE49-F238E27FC236}">
                <a16:creationId xmlns:a16="http://schemas.microsoft.com/office/drawing/2014/main" id="{F4D54313-845E-5A41-8FCD-50797ADC81EC}"/>
              </a:ext>
            </a:extLst>
          </p:cNvPr>
          <p:cNvPicPr>
            <a:picLocks noChangeAspect="1"/>
          </p:cNvPicPr>
          <p:nvPr/>
        </p:nvPicPr>
        <p:blipFill>
          <a:blip r:embed="rId2">
            <a:duotone>
              <a:schemeClr val="accent4">
                <a:shade val="45000"/>
                <a:satMod val="135000"/>
              </a:schemeClr>
              <a:prstClr val="white"/>
            </a:duotone>
          </a:blip>
          <a:stretch>
            <a:fillRect/>
          </a:stretch>
        </p:blipFill>
        <p:spPr>
          <a:xfrm>
            <a:off x="4846460" y="1159767"/>
            <a:ext cx="611529" cy="917294"/>
          </a:xfrm>
          <a:prstGeom prst="rect">
            <a:avLst/>
          </a:prstGeom>
        </p:spPr>
      </p:pic>
      <p:pic>
        <p:nvPicPr>
          <p:cNvPr id="23" name="図 22" descr="アイコン&#10;&#10;自動的に生成された説明">
            <a:extLst>
              <a:ext uri="{FF2B5EF4-FFF2-40B4-BE49-F238E27FC236}">
                <a16:creationId xmlns:a16="http://schemas.microsoft.com/office/drawing/2014/main" id="{6E9D0816-D674-C04B-957E-1069E61A52D3}"/>
              </a:ext>
            </a:extLst>
          </p:cNvPr>
          <p:cNvPicPr>
            <a:picLocks noChangeAspect="1"/>
          </p:cNvPicPr>
          <p:nvPr/>
        </p:nvPicPr>
        <p:blipFill>
          <a:blip r:embed="rId2">
            <a:duotone>
              <a:schemeClr val="accent6">
                <a:shade val="45000"/>
                <a:satMod val="135000"/>
              </a:schemeClr>
              <a:prstClr val="white"/>
            </a:duotone>
          </a:blip>
          <a:stretch>
            <a:fillRect/>
          </a:stretch>
        </p:blipFill>
        <p:spPr>
          <a:xfrm>
            <a:off x="6660444" y="3902343"/>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3601321" y="3014755"/>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4" name="図 113" descr="アイコン&#10;&#10;自動的に生成された説明">
            <a:extLst>
              <a:ext uri="{FF2B5EF4-FFF2-40B4-BE49-F238E27FC236}">
                <a16:creationId xmlns:a16="http://schemas.microsoft.com/office/drawing/2014/main" id="{D4227081-9699-DE4A-A635-072B9F61165E}"/>
              </a:ext>
            </a:extLst>
          </p:cNvPr>
          <p:cNvPicPr>
            <a:picLocks noChangeAspect="1"/>
          </p:cNvPicPr>
          <p:nvPr/>
        </p:nvPicPr>
        <p:blipFill>
          <a:blip r:embed="rId2"/>
          <a:stretch>
            <a:fillRect/>
          </a:stretch>
        </p:blipFill>
        <p:spPr>
          <a:xfrm>
            <a:off x="9618151" y="4840347"/>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3" name="図 132" descr="アイコン&#10;&#10;自動的に生成された説明">
            <a:extLst>
              <a:ext uri="{FF2B5EF4-FFF2-40B4-BE49-F238E27FC236}">
                <a16:creationId xmlns:a16="http://schemas.microsoft.com/office/drawing/2014/main" id="{E4E49D79-02DA-4943-9990-DEFC8285E3BB}"/>
              </a:ext>
            </a:extLst>
          </p:cNvPr>
          <p:cNvPicPr>
            <a:picLocks noChangeAspect="1"/>
          </p:cNvPicPr>
          <p:nvPr/>
        </p:nvPicPr>
        <p:blipFill>
          <a:blip r:embed="rId2">
            <a:clrChange>
              <a:clrFrom>
                <a:srgbClr val="F2F2F2"/>
              </a:clrFrom>
              <a:clrTo>
                <a:srgbClr val="F2F2F2">
                  <a:alpha val="0"/>
                </a:srgbClr>
              </a:clrTo>
            </a:clrChange>
            <a:duotone>
              <a:schemeClr val="accent3">
                <a:shade val="45000"/>
                <a:satMod val="135000"/>
              </a:schemeClr>
              <a:prstClr val="white"/>
            </a:duotone>
          </a:blip>
          <a:stretch>
            <a:fillRect/>
          </a:stretch>
        </p:blipFill>
        <p:spPr>
          <a:xfrm>
            <a:off x="2404477" y="5698893"/>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2BDD50C3-ACF4-ED46-80F5-B48571CC33BF}"/>
              </a:ext>
            </a:extLst>
          </p:cNvPr>
          <p:cNvPicPr>
            <a:picLocks noChangeAspect="1"/>
          </p:cNvPicPr>
          <p:nvPr/>
        </p:nvPicPr>
        <p:blipFill>
          <a:blip r:embed="rId2">
            <a:lum bright="70000" contrast="-70000"/>
          </a:blip>
          <a:stretch>
            <a:fillRect/>
          </a:stretch>
        </p:blipFill>
        <p:spPr>
          <a:xfrm>
            <a:off x="3010752" y="2997052"/>
            <a:ext cx="611529" cy="917294"/>
          </a:xfrm>
          <a:prstGeom prst="rect">
            <a:avLst/>
          </a:prstGeom>
        </p:spPr>
      </p:pic>
      <p:sp>
        <p:nvSpPr>
          <p:cNvPr id="152" name="正方形/長方形 151">
            <a:extLst>
              <a:ext uri="{FF2B5EF4-FFF2-40B4-BE49-F238E27FC236}">
                <a16:creationId xmlns:a16="http://schemas.microsoft.com/office/drawing/2014/main" id="{09004FDA-32D7-4744-AFB8-23AC722642EA}"/>
              </a:ext>
            </a:extLst>
          </p:cNvPr>
          <p:cNvSpPr/>
          <p:nvPr/>
        </p:nvSpPr>
        <p:spPr>
          <a:xfrm>
            <a:off x="555010" y="263769"/>
            <a:ext cx="10891109" cy="63517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1" name="図 150" descr="アイコン&#10;&#10;中程度の精度で自動的に生成された説明">
            <a:extLst>
              <a:ext uri="{FF2B5EF4-FFF2-40B4-BE49-F238E27FC236}">
                <a16:creationId xmlns:a16="http://schemas.microsoft.com/office/drawing/2014/main" id="{2AE853EF-55D4-3745-8300-D04BE7ACBEEB}"/>
              </a:ext>
            </a:extLst>
          </p:cNvPr>
          <p:cNvPicPr>
            <a:picLocks noChangeAspect="1"/>
          </p:cNvPicPr>
          <p:nvPr/>
        </p:nvPicPr>
        <p:blipFill>
          <a:blip r:embed="rId3"/>
          <a:stretch>
            <a:fillRect/>
          </a:stretch>
        </p:blipFill>
        <p:spPr>
          <a:xfrm>
            <a:off x="2279596" y="7081640"/>
            <a:ext cx="7025900" cy="1053885"/>
          </a:xfrm>
          <a:prstGeom prst="rect">
            <a:avLst/>
          </a:prstGeom>
        </p:spPr>
      </p:pic>
      <p:pic>
        <p:nvPicPr>
          <p:cNvPr id="26" name="図 25" descr="アイコン&#10;&#10;自動的に生成された説明">
            <a:extLst>
              <a:ext uri="{FF2B5EF4-FFF2-40B4-BE49-F238E27FC236}">
                <a16:creationId xmlns:a16="http://schemas.microsoft.com/office/drawing/2014/main" id="{A65171F2-CA1C-0A43-8083-3FE4B4D488D6}"/>
              </a:ext>
            </a:extLst>
          </p:cNvPr>
          <p:cNvPicPr>
            <a:picLocks noChangeAspect="1"/>
          </p:cNvPicPr>
          <p:nvPr/>
        </p:nvPicPr>
        <p:blipFill>
          <a:blip r:embed="rId2">
            <a:duotone>
              <a:schemeClr val="accent5">
                <a:shade val="45000"/>
                <a:satMod val="135000"/>
              </a:schemeClr>
              <a:prstClr val="white"/>
            </a:duotone>
          </a:blip>
          <a:stretch>
            <a:fillRect/>
          </a:stretch>
        </p:blipFill>
        <p:spPr>
          <a:xfrm>
            <a:off x="2392398" y="5706585"/>
            <a:ext cx="611529" cy="917294"/>
          </a:xfrm>
          <a:prstGeom prst="rect">
            <a:avLst/>
          </a:prstGeom>
        </p:spPr>
      </p:pic>
      <p:sp>
        <p:nvSpPr>
          <p:cNvPr id="156" name="テキスト ボックス 155">
            <a:extLst>
              <a:ext uri="{FF2B5EF4-FFF2-40B4-BE49-F238E27FC236}">
                <a16:creationId xmlns:a16="http://schemas.microsoft.com/office/drawing/2014/main" id="{28AB942B-6443-0C40-86A5-8BA645EB9815}"/>
              </a:ext>
            </a:extLst>
          </p:cNvPr>
          <p:cNvSpPr txBox="1"/>
          <p:nvPr/>
        </p:nvSpPr>
        <p:spPr>
          <a:xfrm>
            <a:off x="3249566" y="3037365"/>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美術館</a:t>
            </a:r>
          </a:p>
        </p:txBody>
      </p:sp>
      <p:sp>
        <p:nvSpPr>
          <p:cNvPr id="2" name="テキスト ボックス 1">
            <a:extLst>
              <a:ext uri="{FF2B5EF4-FFF2-40B4-BE49-F238E27FC236}">
                <a16:creationId xmlns:a16="http://schemas.microsoft.com/office/drawing/2014/main" id="{C0D0CB77-5112-9E4D-A497-C74A6DE0BFD6}"/>
              </a:ext>
            </a:extLst>
          </p:cNvPr>
          <p:cNvSpPr txBox="1"/>
          <p:nvPr/>
        </p:nvSpPr>
        <p:spPr>
          <a:xfrm flipH="1">
            <a:off x="4108889" y="3859598"/>
            <a:ext cx="3253860" cy="646331"/>
          </a:xfrm>
          <a:prstGeom prst="rect">
            <a:avLst/>
          </a:prstGeom>
          <a:noFill/>
        </p:spPr>
        <p:txBody>
          <a:bodyPr wrap="square" rtlCol="0">
            <a:spAutoFit/>
          </a:bodyPr>
          <a:lstStyle/>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G’s ACADEMY FUKUOKA</a:t>
            </a:r>
          </a:p>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 MUSEUM 2022</a:t>
            </a:r>
            <a:endParaRPr kumimoji="1" lang="ja-JP" altLang="en-US">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07869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492990"/>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ONE HAND TWITTER</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在学中のローカルストレージの課題。</a:t>
            </a:r>
            <a:endParaRPr lang="en-US" altLang="ja-JP" dirty="0">
              <a:latin typeface="Yu Mincho" panose="02020400000000000000" pitchFamily="18" charset="-128"/>
              <a:ea typeface="Yu Mincho" panose="02020400000000000000" pitchFamily="18" charset="-128"/>
            </a:endParaRPr>
          </a:p>
          <a:p>
            <a:r>
              <a:rPr lang="en" altLang="ja-JP" dirty="0">
                <a:latin typeface="Yu Mincho" panose="02020400000000000000" pitchFamily="18" charset="-128"/>
                <a:ea typeface="Yu Mincho" panose="02020400000000000000" pitchFamily="18" charset="-128"/>
              </a:rPr>
              <a:t>Twitter</a:t>
            </a:r>
            <a:r>
              <a:rPr lang="ja-JP" altLang="en-US">
                <a:latin typeface="Yu Mincho" panose="02020400000000000000" pitchFamily="18" charset="-128"/>
                <a:ea typeface="Yu Mincho" panose="02020400000000000000" pitchFamily="18" charset="-128"/>
              </a:rPr>
              <a:t>で普段自分がつぶやかないようなことがつぶやけるツール。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05724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わん　　はんど　　　ついったー</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spTree>
    <p:extLst>
      <p:ext uri="{BB962C8B-B14F-4D97-AF65-F5344CB8AC3E}">
        <p14:creationId xmlns:p14="http://schemas.microsoft.com/office/powerpoint/2010/main" val="4068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6DF2597-9817-FC4E-BB0F-3950DFA8B780}"/>
              </a:ext>
            </a:extLst>
          </p:cNvPr>
          <p:cNvPicPr>
            <a:picLocks noChangeAspect="1"/>
          </p:cNvPicPr>
          <p:nvPr/>
        </p:nvPicPr>
        <p:blipFill>
          <a:blip r:embed="rId2"/>
          <a:stretch>
            <a:fillRect/>
          </a:stretch>
        </p:blipFill>
        <p:spPr>
          <a:xfrm>
            <a:off x="584630" y="1073150"/>
            <a:ext cx="5715000" cy="4711700"/>
          </a:xfrm>
          <a:prstGeom prst="rect">
            <a:avLst/>
          </a:prstGeom>
        </p:spPr>
      </p:pic>
      <p:pic>
        <p:nvPicPr>
          <p:cNvPr id="4" name="図 3" descr="テキスト が含まれている画像&#10;&#10;自動的に生成された説明">
            <a:extLst>
              <a:ext uri="{FF2B5EF4-FFF2-40B4-BE49-F238E27FC236}">
                <a16:creationId xmlns:a16="http://schemas.microsoft.com/office/drawing/2014/main" id="{3EDEF1D1-B73C-3F42-9DB8-A9EE770DD00D}"/>
              </a:ext>
            </a:extLst>
          </p:cNvPr>
          <p:cNvPicPr>
            <a:picLocks noChangeAspect="1"/>
          </p:cNvPicPr>
          <p:nvPr/>
        </p:nvPicPr>
        <p:blipFill>
          <a:blip r:embed="rId3"/>
          <a:stretch>
            <a:fillRect/>
          </a:stretch>
        </p:blipFill>
        <p:spPr>
          <a:xfrm>
            <a:off x="6489270" y="1936750"/>
            <a:ext cx="5118100" cy="2984500"/>
          </a:xfrm>
          <a:prstGeom prst="rect">
            <a:avLst/>
          </a:prstGeom>
          <a:effectLst>
            <a:outerShdw blurRad="50800" dist="38100" dir="2700000" algn="tl" rotWithShape="0">
              <a:prstClr val="black">
                <a:alpha val="40000"/>
              </a:prstClr>
            </a:outerShdw>
          </a:effectLst>
        </p:spPr>
      </p:pic>
      <p:pic>
        <p:nvPicPr>
          <p:cNvPr id="6" name="図 5" descr="グラフィカル ユーザー インターフェイス&#10;&#10;自動的に生成された説明">
            <a:extLst>
              <a:ext uri="{FF2B5EF4-FFF2-40B4-BE49-F238E27FC236}">
                <a16:creationId xmlns:a16="http://schemas.microsoft.com/office/drawing/2014/main" id="{64110D04-3906-AE43-BC01-683B5DE454A2}"/>
              </a:ext>
            </a:extLst>
          </p:cNvPr>
          <p:cNvPicPr>
            <a:picLocks noChangeAspect="1"/>
          </p:cNvPicPr>
          <p:nvPr/>
        </p:nvPicPr>
        <p:blipFill rotWithShape="1">
          <a:blip r:embed="rId4"/>
          <a:srcRect l="12839" t="4123" r="9873" b="19165"/>
          <a:stretch/>
        </p:blipFill>
        <p:spPr>
          <a:xfrm>
            <a:off x="1181719" y="2171699"/>
            <a:ext cx="4520822" cy="2514601"/>
          </a:xfrm>
          <a:prstGeom prst="rect">
            <a:avLst/>
          </a:prstGeom>
        </p:spPr>
      </p:pic>
    </p:spTree>
    <p:extLst>
      <p:ext uri="{BB962C8B-B14F-4D97-AF65-F5344CB8AC3E}">
        <p14:creationId xmlns:p14="http://schemas.microsoft.com/office/powerpoint/2010/main" val="285897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ZOOMMOOZ</a:t>
            </a:r>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en-US" altLang="ja-JP" dirty="0">
                <a:latin typeface="Yu Mincho" panose="02020400000000000000" pitchFamily="18" charset="-128"/>
                <a:ea typeface="Yu Mincho" panose="02020400000000000000" pitchFamily="18" charset="-128"/>
              </a:rPr>
              <a:t>2020</a:t>
            </a:r>
            <a:r>
              <a:rPr lang="ja-JP" altLang="en-US">
                <a:latin typeface="Yu Mincho" panose="02020400000000000000" pitchFamily="18" charset="-128"/>
                <a:ea typeface="Yu Mincho" panose="02020400000000000000" pitchFamily="18" charset="-128"/>
              </a:rPr>
              <a:t>年のジーズの天下一武道会ハッカソンで優勝したときの作品。オンラインで会議や講義などをしている時に使う補助ツール。例えば子たちが先生の授業をリモートで受ける時、 子どもたちそれぞれが意思を表示したり考えを表示することができるツール。</a:t>
            </a:r>
            <a:endParaRPr lang="en-US" altLang="ja-JP" dirty="0">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62095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ずーむ　むーず</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pic>
        <p:nvPicPr>
          <p:cNvPr id="3" name="図 2" descr="QR コード&#10;&#10;自動的に生成された説明">
            <a:extLst>
              <a:ext uri="{FF2B5EF4-FFF2-40B4-BE49-F238E27FC236}">
                <a16:creationId xmlns:a16="http://schemas.microsoft.com/office/drawing/2014/main" id="{028A1495-2F60-C247-B7A0-84F2DBB00A5E}"/>
              </a:ext>
            </a:extLst>
          </p:cNvPr>
          <p:cNvPicPr>
            <a:picLocks noChangeAspect="1"/>
          </p:cNvPicPr>
          <p:nvPr/>
        </p:nvPicPr>
        <p:blipFill>
          <a:blip r:embed="rId4"/>
          <a:stretch>
            <a:fillRect/>
          </a:stretch>
        </p:blipFill>
        <p:spPr>
          <a:xfrm>
            <a:off x="7082057" y="1481349"/>
            <a:ext cx="1702919" cy="1702919"/>
          </a:xfrm>
          <a:prstGeom prst="rect">
            <a:avLst/>
          </a:prstGeom>
        </p:spPr>
      </p:pic>
    </p:spTree>
    <p:extLst>
      <p:ext uri="{BB962C8B-B14F-4D97-AF65-F5344CB8AC3E}">
        <p14:creationId xmlns:p14="http://schemas.microsoft.com/office/powerpoint/2010/main" val="369222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額縁に入った絵&#10;&#10;中程度の精度で自動的に生成された説明">
            <a:extLst>
              <a:ext uri="{FF2B5EF4-FFF2-40B4-BE49-F238E27FC236}">
                <a16:creationId xmlns:a16="http://schemas.microsoft.com/office/drawing/2014/main" id="{892671E4-EC69-754C-9112-39A9BBCF62C4}"/>
              </a:ext>
            </a:extLst>
          </p:cNvPr>
          <p:cNvPicPr>
            <a:picLocks noChangeAspect="1"/>
          </p:cNvPicPr>
          <p:nvPr/>
        </p:nvPicPr>
        <p:blipFill>
          <a:blip r:embed="rId2"/>
          <a:stretch>
            <a:fillRect/>
          </a:stretch>
        </p:blipFill>
        <p:spPr>
          <a:xfrm>
            <a:off x="584200" y="520700"/>
            <a:ext cx="5816600" cy="5816600"/>
          </a:xfrm>
          <a:prstGeom prst="rect">
            <a:avLst/>
          </a:prstGeom>
        </p:spPr>
      </p:pic>
      <p:pic>
        <p:nvPicPr>
          <p:cNvPr id="5" name="図 4" descr="文字の書かれた紙&#10;&#10;中程度の精度で自動的に生成された説明">
            <a:extLst>
              <a:ext uri="{FF2B5EF4-FFF2-40B4-BE49-F238E27FC236}">
                <a16:creationId xmlns:a16="http://schemas.microsoft.com/office/drawing/2014/main" id="{B32C3B8F-6EA8-E64B-A649-DA088E9B8F39}"/>
              </a:ext>
            </a:extLst>
          </p:cNvPr>
          <p:cNvPicPr>
            <a:picLocks noChangeAspect="1"/>
          </p:cNvPicPr>
          <p:nvPr/>
        </p:nvPicPr>
        <p:blipFill>
          <a:blip r:embed="rId3"/>
          <a:stretch>
            <a:fillRect/>
          </a:stretch>
        </p:blipFill>
        <p:spPr>
          <a:xfrm>
            <a:off x="6654800" y="1917700"/>
            <a:ext cx="5130800" cy="3022600"/>
          </a:xfrm>
          <a:prstGeom prst="rect">
            <a:avLst/>
          </a:prstGeom>
          <a:effectLst>
            <a:outerShdw blurRad="50800" dist="38100" dir="2700000" algn="tl" rotWithShape="0">
              <a:prstClr val="black">
                <a:alpha val="40000"/>
              </a:prstClr>
            </a:outerShdw>
          </a:effectLst>
        </p:spPr>
      </p:pic>
      <p:sp>
        <p:nvSpPr>
          <p:cNvPr id="8" name="正方形/長方形 7">
            <a:extLst>
              <a:ext uri="{FF2B5EF4-FFF2-40B4-BE49-F238E27FC236}">
                <a16:creationId xmlns:a16="http://schemas.microsoft.com/office/drawing/2014/main" id="{F053B88C-778D-D445-A767-F32974DFB8E5}"/>
              </a:ext>
            </a:extLst>
          </p:cNvPr>
          <p:cNvSpPr/>
          <p:nvPr/>
        </p:nvSpPr>
        <p:spPr>
          <a:xfrm>
            <a:off x="1549401" y="1524000"/>
            <a:ext cx="3859508" cy="38608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ロゴ, 会社名&#10;&#10;自動的に生成された説明">
            <a:extLst>
              <a:ext uri="{FF2B5EF4-FFF2-40B4-BE49-F238E27FC236}">
                <a16:creationId xmlns:a16="http://schemas.microsoft.com/office/drawing/2014/main" id="{A9DBB1E8-39F3-1245-BB45-81F58C51372C}"/>
              </a:ext>
            </a:extLst>
          </p:cNvPr>
          <p:cNvPicPr>
            <a:picLocks noChangeAspect="1"/>
          </p:cNvPicPr>
          <p:nvPr/>
        </p:nvPicPr>
        <p:blipFill>
          <a:blip r:embed="rId4"/>
          <a:stretch>
            <a:fillRect/>
          </a:stretch>
        </p:blipFill>
        <p:spPr>
          <a:xfrm>
            <a:off x="1641688" y="2235200"/>
            <a:ext cx="3648537" cy="2166319"/>
          </a:xfrm>
          <a:prstGeom prst="rect">
            <a:avLst/>
          </a:prstGeom>
        </p:spPr>
      </p:pic>
    </p:spTree>
    <p:extLst>
      <p:ext uri="{BB962C8B-B14F-4D97-AF65-F5344CB8AC3E}">
        <p14:creationId xmlns:p14="http://schemas.microsoft.com/office/powerpoint/2010/main" val="271791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JANKEN FITER Ⅱ</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比嘉　洋一</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 特にこだわったところは、</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ダメージ計算と</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HP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ゲージです。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音量注意で遊んでみてください！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ROUND 1 FIGHT!</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704587"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じゃんけん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ふぁいたー</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つー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spTree>
    <p:extLst>
      <p:ext uri="{BB962C8B-B14F-4D97-AF65-F5344CB8AC3E}">
        <p14:creationId xmlns:p14="http://schemas.microsoft.com/office/powerpoint/2010/main" val="82263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図形, 正方形&#10;&#10;自動的に生成された説明">
            <a:extLst>
              <a:ext uri="{FF2B5EF4-FFF2-40B4-BE49-F238E27FC236}">
                <a16:creationId xmlns:a16="http://schemas.microsoft.com/office/drawing/2014/main" id="{1D093E07-79C0-C346-A76F-6FF33F1CEA7D}"/>
              </a:ext>
            </a:extLst>
          </p:cNvPr>
          <p:cNvPicPr>
            <a:picLocks noChangeAspect="1"/>
          </p:cNvPicPr>
          <p:nvPr/>
        </p:nvPicPr>
        <p:blipFill>
          <a:blip r:embed="rId2"/>
          <a:stretch>
            <a:fillRect/>
          </a:stretch>
        </p:blipFill>
        <p:spPr>
          <a:xfrm>
            <a:off x="767812" y="1653402"/>
            <a:ext cx="5626100" cy="3551196"/>
          </a:xfrm>
          <a:prstGeom prst="rect">
            <a:avLst/>
          </a:prstGeom>
        </p:spPr>
      </p:pic>
      <p:pic>
        <p:nvPicPr>
          <p:cNvPr id="5" name="図 4" descr="ボール, 再生, フロント, 女の子 が含まれている画像&#10;&#10;自動的に生成された説明">
            <a:extLst>
              <a:ext uri="{FF2B5EF4-FFF2-40B4-BE49-F238E27FC236}">
                <a16:creationId xmlns:a16="http://schemas.microsoft.com/office/drawing/2014/main" id="{C3EDFF6E-C450-3141-BD13-4B6177455730}"/>
              </a:ext>
            </a:extLst>
          </p:cNvPr>
          <p:cNvPicPr>
            <a:picLocks noChangeAspect="1"/>
          </p:cNvPicPr>
          <p:nvPr/>
        </p:nvPicPr>
        <p:blipFill>
          <a:blip r:embed="rId3"/>
          <a:stretch>
            <a:fillRect/>
          </a:stretch>
        </p:blipFill>
        <p:spPr>
          <a:xfrm>
            <a:off x="1439233" y="2147887"/>
            <a:ext cx="4173484" cy="2398713"/>
          </a:xfrm>
          <a:prstGeom prst="rect">
            <a:avLst/>
          </a:prstGeom>
        </p:spPr>
      </p:pic>
      <p:pic>
        <p:nvPicPr>
          <p:cNvPr id="9" name="図 8" descr="テキスト&#10;&#10;中程度の精度で自動的に生成された説明">
            <a:extLst>
              <a:ext uri="{FF2B5EF4-FFF2-40B4-BE49-F238E27FC236}">
                <a16:creationId xmlns:a16="http://schemas.microsoft.com/office/drawing/2014/main" id="{59E398C0-AB9F-0449-82FF-3F372F8E3B6D}"/>
              </a:ext>
            </a:extLst>
          </p:cNvPr>
          <p:cNvPicPr>
            <a:picLocks noChangeAspect="1"/>
          </p:cNvPicPr>
          <p:nvPr/>
        </p:nvPicPr>
        <p:blipFill>
          <a:blip r:embed="rId4"/>
          <a:stretch>
            <a:fillRect/>
          </a:stretch>
        </p:blipFill>
        <p:spPr>
          <a:xfrm>
            <a:off x="6623912" y="1930400"/>
            <a:ext cx="51435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564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図形, 矢印&#10;&#10;自動的に生成された説明">
            <a:extLst>
              <a:ext uri="{FF2B5EF4-FFF2-40B4-BE49-F238E27FC236}">
                <a16:creationId xmlns:a16="http://schemas.microsoft.com/office/drawing/2014/main" id="{4B4D1CE6-1703-9A43-BB2A-6D4869159DB2}"/>
              </a:ext>
            </a:extLst>
          </p:cNvPr>
          <p:cNvPicPr>
            <a:picLocks noChangeAspect="1"/>
          </p:cNvPicPr>
          <p:nvPr/>
        </p:nvPicPr>
        <p:blipFill rotWithShape="1">
          <a:blip r:embed="rId2"/>
          <a:srcRect t="56259"/>
          <a:stretch/>
        </p:blipFill>
        <p:spPr>
          <a:xfrm>
            <a:off x="2768995" y="4983650"/>
            <a:ext cx="6305197" cy="1589426"/>
          </a:xfrm>
          <a:prstGeom prst="rect">
            <a:avLst/>
          </a:prstGeom>
        </p:spPr>
      </p:pic>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12" name="正方形/長方形 11">
            <a:extLst>
              <a:ext uri="{FF2B5EF4-FFF2-40B4-BE49-F238E27FC236}">
                <a16:creationId xmlns:a16="http://schemas.microsoft.com/office/drawing/2014/main" id="{27DC25B5-C3B9-0341-878D-518247284C82}"/>
              </a:ext>
            </a:extLst>
          </p:cNvPr>
          <p:cNvSpPr/>
          <p:nvPr/>
        </p:nvSpPr>
        <p:spPr>
          <a:xfrm>
            <a:off x="2802698" y="5068848"/>
            <a:ext cx="6228180" cy="15042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4585871"/>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FUKU FUKU GAME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G’s ACADEMY FUKUOKA LAB5&amp;DEV8</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まーちぇるてぃ</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安部、高橋、大谷）</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7/22 DEV8,LAB5</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合同開発合宿</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Hack Fes!!</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下関において制作したプロダクトです。 「山口でスケールするビジネスをテクノロジーを使って思考する」というお題に対し、 我々</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TEAM</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まーちぇるてぃは「皆に 福 が訪れるよう、下関を訪れた観光客に ふく を体験してもらう」をテーマに、海峡ゆめタワーに設置するゲームとしてこれを制作しました。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FUKU FUKU GAME</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には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種類の楽しみ方があり、</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つめは大声で「ふくー！」「○○愛してるよ！」などと叫びクリアを目指す遊び。</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 ”ふくふく”と正しく発音する練習。本当は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3</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つめに顔はめ写真撮影まで実装したかった</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その思いをスタート画面に込めました。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と</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web speech API</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文字起こし・音量取得）でできています。</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81038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ふく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　　ふく　　　げーむ</a:t>
            </a:r>
            <a:r>
              <a:rPr lang="ja-JP" altLang="en-US" sz="1400">
                <a:latin typeface="Yu Mincho" panose="02020400000000000000" pitchFamily="18" charset="-128"/>
                <a:ea typeface="Yu Mincho" panose="02020400000000000000" pitchFamily="18" charset="-128"/>
              </a:rPr>
              <a:t>　</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B7B4F73D-AF53-BA49-B43F-C13E9BC9017B}"/>
              </a:ext>
            </a:extLst>
          </p:cNvPr>
          <p:cNvPicPr>
            <a:picLocks noChangeAspect="1"/>
          </p:cNvPicPr>
          <p:nvPr/>
        </p:nvPicPr>
        <p:blipFill>
          <a:blip r:embed="rId5"/>
          <a:stretch>
            <a:fillRect/>
          </a:stretch>
        </p:blipFill>
        <p:spPr>
          <a:xfrm>
            <a:off x="7010302" y="1501764"/>
            <a:ext cx="1589427" cy="1589427"/>
          </a:xfrm>
          <a:prstGeom prst="rect">
            <a:avLst/>
          </a:prstGeom>
        </p:spPr>
      </p:pic>
    </p:spTree>
    <p:extLst>
      <p:ext uri="{BB962C8B-B14F-4D97-AF65-F5344CB8AC3E}">
        <p14:creationId xmlns:p14="http://schemas.microsoft.com/office/powerpoint/2010/main" val="411627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8A02B881-6C55-984E-BADA-AE9484F9E6ED}"/>
              </a:ext>
            </a:extLst>
          </p:cNvPr>
          <p:cNvPicPr>
            <a:picLocks noChangeAspect="1"/>
          </p:cNvPicPr>
          <p:nvPr/>
        </p:nvPicPr>
        <p:blipFill>
          <a:blip r:embed="rId2"/>
          <a:stretch>
            <a:fillRect/>
          </a:stretch>
        </p:blipFill>
        <p:spPr>
          <a:xfrm>
            <a:off x="6477000" y="6534150"/>
            <a:ext cx="5715000" cy="4762500"/>
          </a:xfrm>
          <a:prstGeom prst="rect">
            <a:avLst/>
          </a:prstGeom>
        </p:spPr>
      </p:pic>
      <p:pic>
        <p:nvPicPr>
          <p:cNvPr id="4" name="図 3" descr="新聞記事の一部&#10;&#10;低い精度で自動的に生成された説明">
            <a:extLst>
              <a:ext uri="{FF2B5EF4-FFF2-40B4-BE49-F238E27FC236}">
                <a16:creationId xmlns:a16="http://schemas.microsoft.com/office/drawing/2014/main" id="{77EF60EC-3C99-2C4A-B56B-08368AEA1522}"/>
              </a:ext>
            </a:extLst>
          </p:cNvPr>
          <p:cNvPicPr>
            <a:picLocks noChangeAspect="1"/>
          </p:cNvPicPr>
          <p:nvPr/>
        </p:nvPicPr>
        <p:blipFill>
          <a:blip r:embed="rId3"/>
          <a:stretch>
            <a:fillRect/>
          </a:stretch>
        </p:blipFill>
        <p:spPr>
          <a:xfrm>
            <a:off x="6318788" y="1308100"/>
            <a:ext cx="5118100" cy="4241800"/>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555CB97-7246-7D4C-8B71-820BE7836B98}"/>
              </a:ext>
            </a:extLst>
          </p:cNvPr>
          <p:cNvPicPr>
            <a:picLocks noChangeAspect="1"/>
          </p:cNvPicPr>
          <p:nvPr/>
        </p:nvPicPr>
        <p:blipFill>
          <a:blip r:embed="rId4"/>
          <a:stretch>
            <a:fillRect/>
          </a:stretch>
        </p:blipFill>
        <p:spPr>
          <a:xfrm rot="5400000">
            <a:off x="952500" y="622299"/>
            <a:ext cx="4711699" cy="5575300"/>
          </a:xfrm>
          <a:prstGeom prst="rect">
            <a:avLst/>
          </a:prstGeom>
        </p:spPr>
      </p:pic>
      <p:pic>
        <p:nvPicPr>
          <p:cNvPr id="8" name="図 7" descr="探す, 顔, オレンジ, 張り付く が含まれている画像&#10;&#10;自動的に生成された説明">
            <a:extLst>
              <a:ext uri="{FF2B5EF4-FFF2-40B4-BE49-F238E27FC236}">
                <a16:creationId xmlns:a16="http://schemas.microsoft.com/office/drawing/2014/main" id="{88B4BB65-E4A5-C44B-BC08-B4A3EDC0C2B3}"/>
              </a:ext>
            </a:extLst>
          </p:cNvPr>
          <p:cNvPicPr>
            <a:picLocks noChangeAspect="1"/>
          </p:cNvPicPr>
          <p:nvPr/>
        </p:nvPicPr>
        <p:blipFill rotWithShape="1">
          <a:blip r:embed="rId5"/>
          <a:srcRect l="282" t="8425" r="2979" b="6535"/>
          <a:stretch/>
        </p:blipFill>
        <p:spPr>
          <a:xfrm>
            <a:off x="1244600" y="1797049"/>
            <a:ext cx="4013200" cy="3257551"/>
          </a:xfrm>
          <a:prstGeom prst="rect">
            <a:avLst/>
          </a:prstGeom>
        </p:spPr>
      </p:pic>
    </p:spTree>
    <p:extLst>
      <p:ext uri="{BB962C8B-B14F-4D97-AF65-F5344CB8AC3E}">
        <p14:creationId xmlns:p14="http://schemas.microsoft.com/office/powerpoint/2010/main" val="3410440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図形, 矢印&#10;&#10;自動的に生成された説明">
            <a:extLst>
              <a:ext uri="{FF2B5EF4-FFF2-40B4-BE49-F238E27FC236}">
                <a16:creationId xmlns:a16="http://schemas.microsoft.com/office/drawing/2014/main" id="{4B4D1CE6-1703-9A43-BB2A-6D4869159DB2}"/>
              </a:ext>
            </a:extLst>
          </p:cNvPr>
          <p:cNvPicPr>
            <a:picLocks noChangeAspect="1"/>
          </p:cNvPicPr>
          <p:nvPr/>
        </p:nvPicPr>
        <p:blipFill rotWithShape="1">
          <a:blip r:embed="rId2"/>
          <a:srcRect t="56259"/>
          <a:stretch/>
        </p:blipFill>
        <p:spPr>
          <a:xfrm>
            <a:off x="2768995" y="4983650"/>
            <a:ext cx="6305197" cy="1589426"/>
          </a:xfrm>
          <a:prstGeom prst="rect">
            <a:avLst/>
          </a:prstGeom>
        </p:spPr>
      </p:pic>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12" name="正方形/長方形 11">
            <a:extLst>
              <a:ext uri="{FF2B5EF4-FFF2-40B4-BE49-F238E27FC236}">
                <a16:creationId xmlns:a16="http://schemas.microsoft.com/office/drawing/2014/main" id="{27DC25B5-C3B9-0341-878D-518247284C82}"/>
              </a:ext>
            </a:extLst>
          </p:cNvPr>
          <p:cNvSpPr/>
          <p:nvPr/>
        </p:nvSpPr>
        <p:spPr>
          <a:xfrm>
            <a:off x="2802698" y="5068848"/>
            <a:ext cx="6228180" cy="15042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4339650"/>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筑蔵</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G’s ACADEMY FUKUOKA LAB6</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内田</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、藤村</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2021Dec PHP</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チーム開発にて製作。</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想定するユーザー：シェアハウスに住む人</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解決したい課題：フードロスを減らす 共有または</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　　　　　　　　自室の冷蔵庫に入っている食品を管理する </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主な機能：マイページで自分の食品を管理する 「ゆずる」</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　　　　　機能で食べ切れない食品と他のメンバーに譲る</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　　　　　ことができる。「もらう」機能でマイページに</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　　　　　追加することができる。</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工夫した点： 似た名前でも検索にヒットする</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　　　　　（例：さけ、サケ、シャケ、鮭、サーモン）</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　　　　　　 </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DB</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のテーブル作成を管理しやすい構成にした</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53227" y="1751617"/>
            <a:ext cx="1082348"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ちくぞう　</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B7B4F73D-AF53-BA49-B43F-C13E9BC9017B}"/>
              </a:ext>
            </a:extLst>
          </p:cNvPr>
          <p:cNvPicPr>
            <a:picLocks noChangeAspect="1"/>
          </p:cNvPicPr>
          <p:nvPr/>
        </p:nvPicPr>
        <p:blipFill>
          <a:blip r:embed="rId5"/>
          <a:stretch>
            <a:fillRect/>
          </a:stretch>
        </p:blipFill>
        <p:spPr>
          <a:xfrm>
            <a:off x="7010302" y="1501764"/>
            <a:ext cx="1589427" cy="1589427"/>
          </a:xfrm>
          <a:prstGeom prst="rect">
            <a:avLst/>
          </a:prstGeom>
        </p:spPr>
      </p:pic>
      <p:pic>
        <p:nvPicPr>
          <p:cNvPr id="8" name="図 7" descr="QR コード&#10;&#10;自動的に生成された説明">
            <a:extLst>
              <a:ext uri="{FF2B5EF4-FFF2-40B4-BE49-F238E27FC236}">
                <a16:creationId xmlns:a16="http://schemas.microsoft.com/office/drawing/2014/main" id="{97A620EC-6872-C54E-833E-618B0F6C3B70}"/>
              </a:ext>
            </a:extLst>
          </p:cNvPr>
          <p:cNvPicPr>
            <a:picLocks noChangeAspect="1"/>
          </p:cNvPicPr>
          <p:nvPr/>
        </p:nvPicPr>
        <p:blipFill>
          <a:blip r:embed="rId6"/>
          <a:stretch>
            <a:fillRect/>
          </a:stretch>
        </p:blipFill>
        <p:spPr>
          <a:xfrm>
            <a:off x="7042258" y="1413675"/>
            <a:ext cx="1702936" cy="1702936"/>
          </a:xfrm>
          <a:prstGeom prst="rect">
            <a:avLst/>
          </a:prstGeom>
        </p:spPr>
      </p:pic>
    </p:spTree>
    <p:extLst>
      <p:ext uri="{BB962C8B-B14F-4D97-AF65-F5344CB8AC3E}">
        <p14:creationId xmlns:p14="http://schemas.microsoft.com/office/powerpoint/2010/main" val="2661662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C0FA57F-E0A1-C947-B462-F0020DDE3DF1}"/>
              </a:ext>
            </a:extLst>
          </p:cNvPr>
          <p:cNvPicPr>
            <a:picLocks noChangeAspect="1"/>
          </p:cNvPicPr>
          <p:nvPr/>
        </p:nvPicPr>
        <p:blipFill>
          <a:blip r:embed="rId2"/>
          <a:stretch>
            <a:fillRect/>
          </a:stretch>
        </p:blipFill>
        <p:spPr>
          <a:xfrm rot="5400000">
            <a:off x="1832990" y="291550"/>
            <a:ext cx="3270855" cy="6221023"/>
          </a:xfrm>
          <a:prstGeom prst="rect">
            <a:avLst/>
          </a:prstGeom>
        </p:spPr>
      </p:pic>
      <p:pic>
        <p:nvPicPr>
          <p:cNvPr id="3" name="図 2" descr="ダイアグラム が含まれている画像&#10;&#10;自動的に生成された説明">
            <a:extLst>
              <a:ext uri="{FF2B5EF4-FFF2-40B4-BE49-F238E27FC236}">
                <a16:creationId xmlns:a16="http://schemas.microsoft.com/office/drawing/2014/main" id="{6FA15892-3D0D-A74D-9C67-3B42B5004DF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229574" y="2343027"/>
            <a:ext cx="4442061" cy="2171947"/>
          </a:xfrm>
          <a:prstGeom prst="rect">
            <a:avLst/>
          </a:prstGeom>
        </p:spPr>
      </p:pic>
      <p:pic>
        <p:nvPicPr>
          <p:cNvPr id="7" name="図 6" descr="文字の書かれた紙&#10;&#10;中程度の精度で自動的に生成された説明">
            <a:extLst>
              <a:ext uri="{FF2B5EF4-FFF2-40B4-BE49-F238E27FC236}">
                <a16:creationId xmlns:a16="http://schemas.microsoft.com/office/drawing/2014/main" id="{00E501EE-B998-8247-BD87-FD7E279D5090}"/>
              </a:ext>
            </a:extLst>
          </p:cNvPr>
          <p:cNvPicPr>
            <a:picLocks noChangeAspect="1"/>
          </p:cNvPicPr>
          <p:nvPr/>
        </p:nvPicPr>
        <p:blipFill>
          <a:blip r:embed="rId5"/>
          <a:stretch>
            <a:fillRect/>
          </a:stretch>
        </p:blipFill>
        <p:spPr>
          <a:xfrm>
            <a:off x="6626429" y="1340195"/>
            <a:ext cx="5037704" cy="41776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370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アイコン&#10;&#10;自動的に生成された説明">
            <a:extLst>
              <a:ext uri="{FF2B5EF4-FFF2-40B4-BE49-F238E27FC236}">
                <a16:creationId xmlns:a16="http://schemas.microsoft.com/office/drawing/2014/main" id="{F878CA51-BCD4-A84D-8C14-432748E90F1B}"/>
              </a:ext>
            </a:extLst>
          </p:cNvPr>
          <p:cNvPicPr>
            <a:picLocks noChangeAspect="1"/>
          </p:cNvPicPr>
          <p:nvPr/>
        </p:nvPicPr>
        <p:blipFill>
          <a:blip r:embed="rId2">
            <a:biLevel thresh="75000"/>
          </a:blip>
          <a:stretch>
            <a:fillRect/>
          </a:stretch>
        </p:blipFill>
        <p:spPr>
          <a:xfrm>
            <a:off x="3498936" y="1877539"/>
            <a:ext cx="1212549" cy="1818824"/>
          </a:xfrm>
          <a:prstGeom prst="rect">
            <a:avLst/>
          </a:prstGeom>
        </p:spPr>
      </p:pic>
      <p:sp>
        <p:nvSpPr>
          <p:cNvPr id="5" name="テキスト ボックス 4">
            <a:extLst>
              <a:ext uri="{FF2B5EF4-FFF2-40B4-BE49-F238E27FC236}">
                <a16:creationId xmlns:a16="http://schemas.microsoft.com/office/drawing/2014/main" id="{3C35F17E-0946-834B-8928-C35A79CDECB4}"/>
              </a:ext>
            </a:extLst>
          </p:cNvPr>
          <p:cNvSpPr txBox="1"/>
          <p:nvPr/>
        </p:nvSpPr>
        <p:spPr>
          <a:xfrm>
            <a:off x="3359451" y="3696363"/>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latin typeface="Yu Mincho" panose="02020400000000000000" pitchFamily="18" charset="-128"/>
                <a:ea typeface="Yu Mincho" panose="02020400000000000000" pitchFamily="18" charset="-128"/>
              </a:rPr>
              <a:t>美術館</a:t>
            </a:r>
          </a:p>
        </p:txBody>
      </p:sp>
      <p:sp>
        <p:nvSpPr>
          <p:cNvPr id="6" name="テキスト ボックス 5">
            <a:extLst>
              <a:ext uri="{FF2B5EF4-FFF2-40B4-BE49-F238E27FC236}">
                <a16:creationId xmlns:a16="http://schemas.microsoft.com/office/drawing/2014/main" id="{E7FC0296-5D36-B544-B750-E06E10E136E9}"/>
              </a:ext>
            </a:extLst>
          </p:cNvPr>
          <p:cNvSpPr txBox="1"/>
          <p:nvPr/>
        </p:nvSpPr>
        <p:spPr>
          <a:xfrm>
            <a:off x="4711485" y="2559495"/>
            <a:ext cx="3212739" cy="707886"/>
          </a:xfrm>
          <a:prstGeom prst="rect">
            <a:avLst/>
          </a:prstGeom>
          <a:noFill/>
        </p:spPr>
        <p:txBody>
          <a:bodyPr wrap="none" rtlCol="0">
            <a:spAutoFit/>
          </a:bodyPr>
          <a:lstStyle/>
          <a:p>
            <a:r>
              <a:rPr kumimoji="1" lang="en-US" altLang="ja-JP" sz="2000" dirty="0"/>
              <a:t>G’s ACADEMY FUKUOKA</a:t>
            </a:r>
          </a:p>
          <a:p>
            <a:r>
              <a:rPr lang="en-US" altLang="ja-JP" sz="2000" dirty="0"/>
              <a:t>DEPLOY MUSEUM </a:t>
            </a:r>
            <a:endParaRPr kumimoji="1" lang="ja-JP" altLang="en-US" sz="2000"/>
          </a:p>
        </p:txBody>
      </p:sp>
    </p:spTree>
    <p:extLst>
      <p:ext uri="{BB962C8B-B14F-4D97-AF65-F5344CB8AC3E}">
        <p14:creationId xmlns:p14="http://schemas.microsoft.com/office/powerpoint/2010/main" val="9415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Hikarify</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代目ひかり会（津曲、安倍、森重）</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チーム開発プロダクト</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ビートルズ好きのためのヒカリファイ。</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気分検索では、今の気分に合ったビートルズの曲を提案してくれる（もりしげチョイス）</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もちろん、プレイリストもつくれるよ。</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36356" y="1751617"/>
            <a:ext cx="1261884"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ひかりふぁい</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spTree>
    <p:extLst>
      <p:ext uri="{BB962C8B-B14F-4D97-AF65-F5344CB8AC3E}">
        <p14:creationId xmlns:p14="http://schemas.microsoft.com/office/powerpoint/2010/main" val="4062378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額縁に入った絵&#10;&#10;中程度の精度で自動的に生成された説明">
            <a:extLst>
              <a:ext uri="{FF2B5EF4-FFF2-40B4-BE49-F238E27FC236}">
                <a16:creationId xmlns:a16="http://schemas.microsoft.com/office/drawing/2014/main" id="{ED792979-82A3-9F4B-9D1E-4BF1797CEFBD}"/>
              </a:ext>
            </a:extLst>
          </p:cNvPr>
          <p:cNvPicPr>
            <a:picLocks noChangeAspect="1"/>
          </p:cNvPicPr>
          <p:nvPr/>
        </p:nvPicPr>
        <p:blipFill>
          <a:blip r:embed="rId2">
            <a:grayscl/>
          </a:blip>
          <a:stretch>
            <a:fillRect/>
          </a:stretch>
        </p:blipFill>
        <p:spPr>
          <a:xfrm rot="5400000">
            <a:off x="1899105" y="518169"/>
            <a:ext cx="3198674" cy="5821662"/>
          </a:xfrm>
          <a:prstGeom prst="rect">
            <a:avLst/>
          </a:prstGeom>
        </p:spPr>
      </p:pic>
      <p:pic>
        <p:nvPicPr>
          <p:cNvPr id="5" name="図 4" descr="テキスト が含まれている画像&#10;&#10;自動的に生成された説明">
            <a:extLst>
              <a:ext uri="{FF2B5EF4-FFF2-40B4-BE49-F238E27FC236}">
                <a16:creationId xmlns:a16="http://schemas.microsoft.com/office/drawing/2014/main" id="{A6B8C32A-8D3A-C848-BA78-F1FFCF5D8026}"/>
              </a:ext>
            </a:extLst>
          </p:cNvPr>
          <p:cNvPicPr>
            <a:picLocks noChangeAspect="1"/>
          </p:cNvPicPr>
          <p:nvPr/>
        </p:nvPicPr>
        <p:blipFill>
          <a:blip r:embed="rId3"/>
          <a:stretch>
            <a:fillRect/>
          </a:stretch>
        </p:blipFill>
        <p:spPr>
          <a:xfrm>
            <a:off x="6558471" y="1999531"/>
            <a:ext cx="4848281" cy="2858937"/>
          </a:xfrm>
          <a:prstGeom prst="rect">
            <a:avLst/>
          </a:prstGeom>
          <a:effectLst>
            <a:outerShdw blurRad="50800" dist="38100" dir="2700000" algn="tl" rotWithShape="0">
              <a:prstClr val="black">
                <a:alpha val="40000"/>
              </a:prstClr>
            </a:outerShdw>
          </a:effectLst>
        </p:spPr>
      </p:pic>
      <p:pic>
        <p:nvPicPr>
          <p:cNvPr id="7" name="図 6" descr="Web サイト&#10;&#10;自動的に生成された説明">
            <a:extLst>
              <a:ext uri="{FF2B5EF4-FFF2-40B4-BE49-F238E27FC236}">
                <a16:creationId xmlns:a16="http://schemas.microsoft.com/office/drawing/2014/main" id="{6C4FC349-8F4A-D543-A790-363A26D4246A}"/>
              </a:ext>
            </a:extLst>
          </p:cNvPr>
          <p:cNvPicPr>
            <a:picLocks noChangeAspect="1"/>
          </p:cNvPicPr>
          <p:nvPr/>
        </p:nvPicPr>
        <p:blipFill rotWithShape="1">
          <a:blip r:embed="rId4"/>
          <a:srcRect l="3429" r="17246"/>
          <a:stretch/>
        </p:blipFill>
        <p:spPr>
          <a:xfrm>
            <a:off x="1162372" y="2208807"/>
            <a:ext cx="4708319" cy="2433855"/>
          </a:xfrm>
          <a:prstGeom prst="rect">
            <a:avLst/>
          </a:prstGeom>
        </p:spPr>
      </p:pic>
    </p:spTree>
    <p:extLst>
      <p:ext uri="{BB962C8B-B14F-4D97-AF65-F5344CB8AC3E}">
        <p14:creationId xmlns:p14="http://schemas.microsoft.com/office/powerpoint/2010/main" val="11466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おはじきゲーム</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DEV10</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出口</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大</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在学中のじゃんけん課題です。 最近の流行りドラマを題材にしたアプリ。 できるだけ原作に近い雰囲気を味わえる構成で、分かりやすい</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UI</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に仕上げるため、 ボタンの配置など試行錯誤しました。プレイした人の記憶に残るよう、シリアスな結末にしています。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356990" y="1751617"/>
            <a:ext cx="1441420"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おはじきげーむ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spTree>
    <p:extLst>
      <p:ext uri="{BB962C8B-B14F-4D97-AF65-F5344CB8AC3E}">
        <p14:creationId xmlns:p14="http://schemas.microsoft.com/office/powerpoint/2010/main" val="2699466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額縁に入った絵&#10;&#10;中程度の精度で自動的に生成された説明">
            <a:extLst>
              <a:ext uri="{FF2B5EF4-FFF2-40B4-BE49-F238E27FC236}">
                <a16:creationId xmlns:a16="http://schemas.microsoft.com/office/drawing/2014/main" id="{2A563ADC-E128-624B-9526-A2767FD59114}"/>
              </a:ext>
            </a:extLst>
          </p:cNvPr>
          <p:cNvPicPr>
            <a:picLocks noChangeAspect="1"/>
          </p:cNvPicPr>
          <p:nvPr/>
        </p:nvPicPr>
        <p:blipFill>
          <a:blip r:embed="rId2"/>
          <a:stretch>
            <a:fillRect/>
          </a:stretch>
        </p:blipFill>
        <p:spPr>
          <a:xfrm>
            <a:off x="180350" y="1245100"/>
            <a:ext cx="6624212" cy="4466932"/>
          </a:xfrm>
          <a:prstGeom prst="rect">
            <a:avLst/>
          </a:prstGeom>
        </p:spPr>
      </p:pic>
      <p:pic>
        <p:nvPicPr>
          <p:cNvPr id="9" name="図 8" descr="人, 座る, 写真, ポーズ が含まれている画像&#10;&#10;自動的に生成された説明">
            <a:extLst>
              <a:ext uri="{FF2B5EF4-FFF2-40B4-BE49-F238E27FC236}">
                <a16:creationId xmlns:a16="http://schemas.microsoft.com/office/drawing/2014/main" id="{9D6E3EEC-E8DD-8145-8D57-2FCE0DF13E79}"/>
              </a:ext>
            </a:extLst>
          </p:cNvPr>
          <p:cNvPicPr>
            <a:picLocks noChangeAspect="1"/>
          </p:cNvPicPr>
          <p:nvPr/>
        </p:nvPicPr>
        <p:blipFill rotWithShape="1">
          <a:blip r:embed="rId3"/>
          <a:srcRect l="1526" r="7966"/>
          <a:stretch/>
        </p:blipFill>
        <p:spPr>
          <a:xfrm>
            <a:off x="1257913" y="2126958"/>
            <a:ext cx="4415020" cy="2735098"/>
          </a:xfrm>
          <a:prstGeom prst="rect">
            <a:avLst/>
          </a:prstGeom>
        </p:spPr>
      </p:pic>
      <p:pic>
        <p:nvPicPr>
          <p:cNvPr id="11" name="図 10" descr="文字の書かれた紙&#10;&#10;中程度の精度で自動的に生成された説明">
            <a:extLst>
              <a:ext uri="{FF2B5EF4-FFF2-40B4-BE49-F238E27FC236}">
                <a16:creationId xmlns:a16="http://schemas.microsoft.com/office/drawing/2014/main" id="{2349899B-72E1-1046-889F-5579AE37343D}"/>
              </a:ext>
            </a:extLst>
          </p:cNvPr>
          <p:cNvPicPr>
            <a:picLocks noChangeAspect="1"/>
          </p:cNvPicPr>
          <p:nvPr/>
        </p:nvPicPr>
        <p:blipFill>
          <a:blip r:embed="rId4"/>
          <a:stretch>
            <a:fillRect/>
          </a:stretch>
        </p:blipFill>
        <p:spPr>
          <a:xfrm>
            <a:off x="6911724" y="1983607"/>
            <a:ext cx="5130800" cy="2997200"/>
          </a:xfrm>
          <a:prstGeom prst="rect">
            <a:avLst/>
          </a:prstGeom>
          <a:effectLst>
            <a:outerShdw blurRad="50800" dist="38100" dir="2700000" algn="tl" rotWithShape="0">
              <a:prstClr val="black">
                <a:alpha val="40000"/>
              </a:prstClr>
            </a:outerShdw>
          </a:effectLst>
        </p:spPr>
      </p:pic>
      <p:pic>
        <p:nvPicPr>
          <p:cNvPr id="13" name="図 12" descr="QR コード&#10;&#10;自動的に生成された説明">
            <a:extLst>
              <a:ext uri="{FF2B5EF4-FFF2-40B4-BE49-F238E27FC236}">
                <a16:creationId xmlns:a16="http://schemas.microsoft.com/office/drawing/2014/main" id="{7295AF37-2DA0-CC41-B34B-5E4C7F5CBBE4}"/>
              </a:ext>
            </a:extLst>
          </p:cNvPr>
          <p:cNvPicPr>
            <a:picLocks noChangeAspect="1"/>
          </p:cNvPicPr>
          <p:nvPr/>
        </p:nvPicPr>
        <p:blipFill>
          <a:blip r:embed="rId5"/>
          <a:stretch>
            <a:fillRect/>
          </a:stretch>
        </p:blipFill>
        <p:spPr>
          <a:xfrm>
            <a:off x="10463616" y="2126958"/>
            <a:ext cx="1299597" cy="1299597"/>
          </a:xfrm>
          <a:prstGeom prst="rect">
            <a:avLst/>
          </a:prstGeom>
        </p:spPr>
      </p:pic>
    </p:spTree>
    <p:extLst>
      <p:ext uri="{BB962C8B-B14F-4D97-AF65-F5344CB8AC3E}">
        <p14:creationId xmlns:p14="http://schemas.microsoft.com/office/powerpoint/2010/main" val="115491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 altLang="ja-JP" sz="2400" b="1" dirty="0">
                <a:solidFill>
                  <a:schemeClr val="tx1">
                    <a:lumMod val="75000"/>
                    <a:lumOff val="25000"/>
                  </a:schemeClr>
                </a:solidFill>
                <a:latin typeface="Yu Gothic" panose="020B0400000000000000" pitchFamily="34" charset="-128"/>
                <a:ea typeface="Yu Gothic" panose="020B0400000000000000" pitchFamily="34" charset="-128"/>
              </a:rPr>
              <a:t>Roulette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安倍</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将史</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選手権の作品です。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カジノのルーレット！ 日本にはないカジノゲームをみんなにも知って欲しいという気持ちから作りました！ぜひ遊んでみてください。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ルーレットの出目を予測して当てるゲーム</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1082348"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るーれっと</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spTree>
    <p:extLst>
      <p:ext uri="{BB962C8B-B14F-4D97-AF65-F5344CB8AC3E}">
        <p14:creationId xmlns:p14="http://schemas.microsoft.com/office/powerpoint/2010/main" val="1644400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図形, 正方形&#10;&#10;自動的に生成された説明">
            <a:extLst>
              <a:ext uri="{FF2B5EF4-FFF2-40B4-BE49-F238E27FC236}">
                <a16:creationId xmlns:a16="http://schemas.microsoft.com/office/drawing/2014/main" id="{259C23E6-732F-064B-8549-37A4BA220C33}"/>
              </a:ext>
            </a:extLst>
          </p:cNvPr>
          <p:cNvPicPr>
            <a:picLocks noChangeAspect="1"/>
          </p:cNvPicPr>
          <p:nvPr/>
        </p:nvPicPr>
        <p:blipFill>
          <a:blip r:embed="rId2"/>
          <a:stretch>
            <a:fillRect/>
          </a:stretch>
        </p:blipFill>
        <p:spPr>
          <a:xfrm>
            <a:off x="281626" y="1680030"/>
            <a:ext cx="6748566" cy="3402610"/>
          </a:xfrm>
          <a:prstGeom prst="rect">
            <a:avLst/>
          </a:prstGeom>
        </p:spPr>
      </p:pic>
      <p:pic>
        <p:nvPicPr>
          <p:cNvPr id="3" name="図 2" descr="草, グリーン, 記号, ストリート が含まれている画像&#10;&#10;自動的に生成された説明">
            <a:extLst>
              <a:ext uri="{FF2B5EF4-FFF2-40B4-BE49-F238E27FC236}">
                <a16:creationId xmlns:a16="http://schemas.microsoft.com/office/drawing/2014/main" id="{67AC3EC4-CE2F-8C42-AF1E-D811D9C8E659}"/>
              </a:ext>
            </a:extLst>
          </p:cNvPr>
          <p:cNvPicPr>
            <a:picLocks noChangeAspect="1"/>
          </p:cNvPicPr>
          <p:nvPr/>
        </p:nvPicPr>
        <p:blipFill>
          <a:blip r:embed="rId3"/>
          <a:stretch>
            <a:fillRect/>
          </a:stretch>
        </p:blipFill>
        <p:spPr>
          <a:xfrm>
            <a:off x="1185368" y="2243825"/>
            <a:ext cx="4910632" cy="2215643"/>
          </a:xfrm>
          <a:prstGeom prst="rect">
            <a:avLst/>
          </a:prstGeom>
        </p:spPr>
      </p:pic>
      <p:pic>
        <p:nvPicPr>
          <p:cNvPr id="7" name="図 6" descr="テキスト&#10;&#10;低い精度で自動的に生成された説明">
            <a:extLst>
              <a:ext uri="{FF2B5EF4-FFF2-40B4-BE49-F238E27FC236}">
                <a16:creationId xmlns:a16="http://schemas.microsoft.com/office/drawing/2014/main" id="{3649D437-37F7-0D4D-BF16-81BD2A421C99}"/>
              </a:ext>
            </a:extLst>
          </p:cNvPr>
          <p:cNvPicPr>
            <a:picLocks noChangeAspect="1"/>
          </p:cNvPicPr>
          <p:nvPr/>
        </p:nvPicPr>
        <p:blipFill>
          <a:blip r:embed="rId4"/>
          <a:stretch>
            <a:fillRect/>
          </a:stretch>
        </p:blipFill>
        <p:spPr>
          <a:xfrm>
            <a:off x="7150315" y="2032567"/>
            <a:ext cx="4718812" cy="28029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0823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勇者ジーズの冒険</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LAB6</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清島</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裕大</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在学中のじゃんけんアプリの課題で提出した作品。 </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RPG</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風のゲームです。 フィールド画面右上にいる、</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赤いターバンを巻いたキャラを矢印キーで操作できます。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2339102"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ゆうしゃじーずのぼうけん</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sp>
        <p:nvSpPr>
          <p:cNvPr id="15" name="テキスト ボックス 14">
            <a:extLst>
              <a:ext uri="{FF2B5EF4-FFF2-40B4-BE49-F238E27FC236}">
                <a16:creationId xmlns:a16="http://schemas.microsoft.com/office/drawing/2014/main" id="{B1DE67EB-DF82-2C46-A29E-396E5C780FD2}"/>
              </a:ext>
            </a:extLst>
          </p:cNvPr>
          <p:cNvSpPr txBox="1"/>
          <p:nvPr/>
        </p:nvSpPr>
        <p:spPr>
          <a:xfrm>
            <a:off x="3324412" y="5790562"/>
            <a:ext cx="902811"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ゆうしゃ</a:t>
            </a:r>
          </a:p>
        </p:txBody>
      </p:sp>
    </p:spTree>
    <p:extLst>
      <p:ext uri="{BB962C8B-B14F-4D97-AF65-F5344CB8AC3E}">
        <p14:creationId xmlns:p14="http://schemas.microsoft.com/office/powerpoint/2010/main" val="160645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額縁に入った絵&#10;&#10;中程度の精度で自動的に生成された説明">
            <a:extLst>
              <a:ext uri="{FF2B5EF4-FFF2-40B4-BE49-F238E27FC236}">
                <a16:creationId xmlns:a16="http://schemas.microsoft.com/office/drawing/2014/main" id="{C9B699C6-B698-8D49-B7B6-06411E4C223A}"/>
              </a:ext>
            </a:extLst>
          </p:cNvPr>
          <p:cNvPicPr>
            <a:picLocks noChangeAspect="1"/>
          </p:cNvPicPr>
          <p:nvPr/>
        </p:nvPicPr>
        <p:blipFill>
          <a:blip r:embed="rId2"/>
          <a:stretch>
            <a:fillRect/>
          </a:stretch>
        </p:blipFill>
        <p:spPr>
          <a:xfrm>
            <a:off x="531226" y="895350"/>
            <a:ext cx="6032500" cy="5067300"/>
          </a:xfrm>
          <a:prstGeom prst="rect">
            <a:avLst/>
          </a:prstGeom>
        </p:spPr>
      </p:pic>
      <p:pic>
        <p:nvPicPr>
          <p:cNvPr id="3" name="図 2">
            <a:extLst>
              <a:ext uri="{FF2B5EF4-FFF2-40B4-BE49-F238E27FC236}">
                <a16:creationId xmlns:a16="http://schemas.microsoft.com/office/drawing/2014/main" id="{3CC98B7A-24FF-AC47-875E-07ED7413730C}"/>
              </a:ext>
            </a:extLst>
          </p:cNvPr>
          <p:cNvPicPr>
            <a:picLocks noChangeAspect="1"/>
          </p:cNvPicPr>
          <p:nvPr/>
        </p:nvPicPr>
        <p:blipFill rotWithShape="1">
          <a:blip r:embed="rId3"/>
          <a:srcRect l="24966" r="14387" b="36063"/>
          <a:stretch/>
        </p:blipFill>
        <p:spPr>
          <a:xfrm>
            <a:off x="1704814" y="2078787"/>
            <a:ext cx="3673097" cy="2679193"/>
          </a:xfrm>
          <a:prstGeom prst="rect">
            <a:avLst/>
          </a:prstGeom>
        </p:spPr>
      </p:pic>
      <p:pic>
        <p:nvPicPr>
          <p:cNvPr id="7" name="図 6" descr="文字の書かれた紙&#10;&#10;中程度の精度で自動的に生成された説明">
            <a:extLst>
              <a:ext uri="{FF2B5EF4-FFF2-40B4-BE49-F238E27FC236}">
                <a16:creationId xmlns:a16="http://schemas.microsoft.com/office/drawing/2014/main" id="{DCC6EA3F-3A6A-374E-93E5-0ED6C8101FB8}"/>
              </a:ext>
            </a:extLst>
          </p:cNvPr>
          <p:cNvPicPr>
            <a:picLocks noChangeAspect="1"/>
          </p:cNvPicPr>
          <p:nvPr/>
        </p:nvPicPr>
        <p:blipFill>
          <a:blip r:embed="rId4"/>
          <a:stretch>
            <a:fillRect/>
          </a:stretch>
        </p:blipFill>
        <p:spPr>
          <a:xfrm>
            <a:off x="6685904" y="1926133"/>
            <a:ext cx="5143500" cy="2984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1672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rPr>
              <a:t>Cheeze ACADEMY by Apple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DEV10</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園田</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雅敏</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Cheeze ACADEMY</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 もし</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Apple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社がチーズアカデミーのサイトを作ったらというコンセプトで作成。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Apple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社のサイトを見ると、アニメーションは、複数の写真を読みこみ、連続的に出している部分を再現してみました。</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350929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ちーず　　　あかでみー　</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ばい</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あっぷる</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spTree>
    <p:extLst>
      <p:ext uri="{BB962C8B-B14F-4D97-AF65-F5344CB8AC3E}">
        <p14:creationId xmlns:p14="http://schemas.microsoft.com/office/powerpoint/2010/main" val="2963217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白いバックグラウンドのスクリーンショット&#10;&#10;中程度の精度で自動的に生成された説明">
            <a:extLst>
              <a:ext uri="{FF2B5EF4-FFF2-40B4-BE49-F238E27FC236}">
                <a16:creationId xmlns:a16="http://schemas.microsoft.com/office/drawing/2014/main" id="{234B9AE4-BAFA-484F-A625-0935A402EB20}"/>
              </a:ext>
            </a:extLst>
          </p:cNvPr>
          <p:cNvPicPr>
            <a:picLocks noChangeAspect="1"/>
          </p:cNvPicPr>
          <p:nvPr/>
        </p:nvPicPr>
        <p:blipFill>
          <a:blip r:embed="rId2"/>
          <a:stretch>
            <a:fillRect/>
          </a:stretch>
        </p:blipFill>
        <p:spPr>
          <a:xfrm rot="5400000">
            <a:off x="966448" y="140023"/>
            <a:ext cx="4937248" cy="6577954"/>
          </a:xfrm>
          <a:prstGeom prst="rect">
            <a:avLst/>
          </a:prstGeom>
        </p:spPr>
      </p:pic>
      <p:pic>
        <p:nvPicPr>
          <p:cNvPr id="5" name="図 4" descr="グラフィカル ユーザー インターフェイス, Web サイト&#10;&#10;自動的に生成された説明">
            <a:extLst>
              <a:ext uri="{FF2B5EF4-FFF2-40B4-BE49-F238E27FC236}">
                <a16:creationId xmlns:a16="http://schemas.microsoft.com/office/drawing/2014/main" id="{835EB545-4C60-8046-AA97-778B3491D201}"/>
              </a:ext>
            </a:extLst>
          </p:cNvPr>
          <p:cNvPicPr>
            <a:picLocks noChangeAspect="1"/>
          </p:cNvPicPr>
          <p:nvPr/>
        </p:nvPicPr>
        <p:blipFill>
          <a:blip r:embed="rId3"/>
          <a:stretch>
            <a:fillRect/>
          </a:stretch>
        </p:blipFill>
        <p:spPr>
          <a:xfrm>
            <a:off x="685387" y="1657798"/>
            <a:ext cx="5455397" cy="3603359"/>
          </a:xfrm>
          <a:prstGeom prst="rect">
            <a:avLst/>
          </a:prstGeom>
        </p:spPr>
      </p:pic>
      <p:pic>
        <p:nvPicPr>
          <p:cNvPr id="9" name="図 8" descr="文字の書かれた紙&#10;&#10;中程度の精度で自動的に生成された説明">
            <a:extLst>
              <a:ext uri="{FF2B5EF4-FFF2-40B4-BE49-F238E27FC236}">
                <a16:creationId xmlns:a16="http://schemas.microsoft.com/office/drawing/2014/main" id="{6E24310A-EE97-8048-9BBD-5132E3AAE255}"/>
              </a:ext>
            </a:extLst>
          </p:cNvPr>
          <p:cNvPicPr>
            <a:picLocks noChangeAspect="1"/>
          </p:cNvPicPr>
          <p:nvPr/>
        </p:nvPicPr>
        <p:blipFill>
          <a:blip r:embed="rId4"/>
          <a:stretch>
            <a:fillRect/>
          </a:stretch>
        </p:blipFill>
        <p:spPr>
          <a:xfrm>
            <a:off x="6827239" y="1799736"/>
            <a:ext cx="5092700" cy="304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796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5D17D74E-4470-404F-A4C1-A389B6BC58B2}"/>
              </a:ext>
            </a:extLst>
          </p:cNvPr>
          <p:cNvPicPr>
            <a:picLocks noChangeAspect="1"/>
          </p:cNvPicPr>
          <p:nvPr/>
        </p:nvPicPr>
        <p:blipFill>
          <a:blip r:embed="rId2"/>
          <a:stretch>
            <a:fillRect/>
          </a:stretch>
        </p:blipFill>
        <p:spPr>
          <a:xfrm rot="5400000">
            <a:off x="3061879" y="-1604318"/>
            <a:ext cx="6068241" cy="10066636"/>
          </a:xfrm>
          <a:prstGeom prst="rect">
            <a:avLst/>
          </a:prstGeom>
        </p:spPr>
      </p:pic>
      <p:pic>
        <p:nvPicPr>
          <p:cNvPr id="5" name="図 4">
            <a:extLst>
              <a:ext uri="{FF2B5EF4-FFF2-40B4-BE49-F238E27FC236}">
                <a16:creationId xmlns:a16="http://schemas.microsoft.com/office/drawing/2014/main" id="{23DECCD1-2861-1A41-876C-7ACB6152B12D}"/>
              </a:ext>
            </a:extLst>
          </p:cNvPr>
          <p:cNvPicPr>
            <a:picLocks noChangeAspect="1"/>
          </p:cNvPicPr>
          <p:nvPr/>
        </p:nvPicPr>
        <p:blipFill>
          <a:blip r:embed="rId3"/>
          <a:stretch>
            <a:fillRect/>
          </a:stretch>
        </p:blipFill>
        <p:spPr>
          <a:xfrm>
            <a:off x="3473450" y="1625600"/>
            <a:ext cx="5245100" cy="3606800"/>
          </a:xfrm>
          <a:prstGeom prst="rect">
            <a:avLst/>
          </a:prstGeom>
        </p:spPr>
      </p:pic>
    </p:spTree>
    <p:extLst>
      <p:ext uri="{BB962C8B-B14F-4D97-AF65-F5344CB8AC3E}">
        <p14:creationId xmlns:p14="http://schemas.microsoft.com/office/powerpoint/2010/main" val="3254943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262432"/>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順番シャッフルアプリ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課題発表の順番をランダムに決めたいときにつくったもの（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React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名前を入力してボタンをクリックするとシャッフル</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&amp;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ストップ</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スマホ対応</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日本語非対応のバグあり</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w</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77009" y="1751617"/>
            <a:ext cx="2518638"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じゅんばんしゃっふるあぷり</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spTree>
    <p:extLst>
      <p:ext uri="{BB962C8B-B14F-4D97-AF65-F5344CB8AC3E}">
        <p14:creationId xmlns:p14="http://schemas.microsoft.com/office/powerpoint/2010/main" val="357105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10;&#10;自動的に生成された説明">
            <a:extLst>
              <a:ext uri="{FF2B5EF4-FFF2-40B4-BE49-F238E27FC236}">
                <a16:creationId xmlns:a16="http://schemas.microsoft.com/office/drawing/2014/main" id="{C7DFFD44-5EDA-2D4B-BD7C-6C155ABCB0BA}"/>
              </a:ext>
            </a:extLst>
          </p:cNvPr>
          <p:cNvPicPr>
            <a:picLocks noChangeAspect="1"/>
          </p:cNvPicPr>
          <p:nvPr/>
        </p:nvPicPr>
        <p:blipFill>
          <a:blip r:embed="rId2"/>
          <a:stretch>
            <a:fillRect/>
          </a:stretch>
        </p:blipFill>
        <p:spPr>
          <a:xfrm>
            <a:off x="639793" y="1426916"/>
            <a:ext cx="5327054" cy="4679416"/>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B718163F-28F1-B340-A7A9-4B2ADF9E53B7}"/>
              </a:ext>
            </a:extLst>
          </p:cNvPr>
          <p:cNvPicPr>
            <a:picLocks noChangeAspect="1"/>
          </p:cNvPicPr>
          <p:nvPr/>
        </p:nvPicPr>
        <p:blipFill rotWithShape="1">
          <a:blip r:embed="rId3"/>
          <a:srcRect l="11363" r="10479"/>
          <a:stretch/>
        </p:blipFill>
        <p:spPr>
          <a:xfrm>
            <a:off x="1363849" y="2048578"/>
            <a:ext cx="3885712" cy="3429000"/>
          </a:xfrm>
          <a:prstGeom prst="rect">
            <a:avLst/>
          </a:prstGeom>
        </p:spPr>
      </p:pic>
      <p:pic>
        <p:nvPicPr>
          <p:cNvPr id="9" name="図 8" descr="文字の書かれた紙&#10;&#10;中程度の精度で自動的に生成された説明">
            <a:extLst>
              <a:ext uri="{FF2B5EF4-FFF2-40B4-BE49-F238E27FC236}">
                <a16:creationId xmlns:a16="http://schemas.microsoft.com/office/drawing/2014/main" id="{A5CCA6D9-17B8-8444-A77B-E4E547F9886E}"/>
              </a:ext>
            </a:extLst>
          </p:cNvPr>
          <p:cNvPicPr>
            <a:picLocks noChangeAspect="1"/>
          </p:cNvPicPr>
          <p:nvPr/>
        </p:nvPicPr>
        <p:blipFill>
          <a:blip r:embed="rId4"/>
          <a:stretch>
            <a:fillRect/>
          </a:stretch>
        </p:blipFill>
        <p:spPr>
          <a:xfrm>
            <a:off x="6096000" y="2048578"/>
            <a:ext cx="5194300" cy="304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6802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985433"/>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ジーズカウントダウンタイマー</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課題提出までの締切を可視化するために作成</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React / TypeScript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複数クラス対応（クラス設定は</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GitHub</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readme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参照）</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残り時間を「</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hms</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dhms</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で切り替え可能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スマホ対応</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397825" y="1751617"/>
            <a:ext cx="269817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じーずかうんとだうんたいまー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11"/>
          <a:stretch>
            <a:fillRect/>
          </a:stretch>
        </p:blipFill>
        <p:spPr>
          <a:xfrm>
            <a:off x="7159535" y="1566178"/>
            <a:ext cx="1702929" cy="1702929"/>
          </a:xfrm>
          <a:prstGeom prst="rect">
            <a:avLst/>
          </a:prstGeom>
        </p:spPr>
      </p:pic>
    </p:spTree>
    <p:extLst>
      <p:ext uri="{BB962C8B-B14F-4D97-AF65-F5344CB8AC3E}">
        <p14:creationId xmlns:p14="http://schemas.microsoft.com/office/powerpoint/2010/main" val="1347099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額縁に入った絵&#10;&#10;中程度の精度で自動的に生成された説明">
            <a:extLst>
              <a:ext uri="{FF2B5EF4-FFF2-40B4-BE49-F238E27FC236}">
                <a16:creationId xmlns:a16="http://schemas.microsoft.com/office/drawing/2014/main" id="{710D9C00-36B2-6B45-BD95-F0F342F9770A}"/>
              </a:ext>
            </a:extLst>
          </p:cNvPr>
          <p:cNvPicPr>
            <a:picLocks noChangeAspect="1"/>
          </p:cNvPicPr>
          <p:nvPr/>
        </p:nvPicPr>
        <p:blipFill>
          <a:blip r:embed="rId2"/>
          <a:stretch>
            <a:fillRect/>
          </a:stretch>
        </p:blipFill>
        <p:spPr>
          <a:xfrm rot="16200000">
            <a:off x="1457515" y="117545"/>
            <a:ext cx="3840460" cy="6146800"/>
          </a:xfrm>
          <a:prstGeom prst="rect">
            <a:avLst/>
          </a:prstGeom>
        </p:spPr>
      </p:pic>
      <p:pic>
        <p:nvPicPr>
          <p:cNvPr id="5" name="図 4" descr="モニター画面に映るウェブサイトのスクリーンショット&#10;&#10;自動的に生成された説明">
            <a:extLst>
              <a:ext uri="{FF2B5EF4-FFF2-40B4-BE49-F238E27FC236}">
                <a16:creationId xmlns:a16="http://schemas.microsoft.com/office/drawing/2014/main" id="{E0252A8E-2DA9-6245-8E06-05A507FA80C0}"/>
              </a:ext>
            </a:extLst>
          </p:cNvPr>
          <p:cNvPicPr>
            <a:picLocks noChangeAspect="1"/>
          </p:cNvPicPr>
          <p:nvPr/>
        </p:nvPicPr>
        <p:blipFill rotWithShape="1">
          <a:blip r:embed="rId3"/>
          <a:srcRect l="14492" r="17246"/>
          <a:stretch/>
        </p:blipFill>
        <p:spPr>
          <a:xfrm>
            <a:off x="894214" y="1716912"/>
            <a:ext cx="4974149" cy="2927345"/>
          </a:xfrm>
          <a:prstGeom prst="rect">
            <a:avLst/>
          </a:prstGeom>
        </p:spPr>
      </p:pic>
      <p:pic>
        <p:nvPicPr>
          <p:cNvPr id="7" name="図 6" descr="文字の書かれた紙&#10;&#10;自動的に生成された説明">
            <a:extLst>
              <a:ext uri="{FF2B5EF4-FFF2-40B4-BE49-F238E27FC236}">
                <a16:creationId xmlns:a16="http://schemas.microsoft.com/office/drawing/2014/main" id="{E0089637-F266-A34B-AD88-9519E4B97BB7}"/>
              </a:ext>
            </a:extLst>
          </p:cNvPr>
          <p:cNvPicPr>
            <a:picLocks noChangeAspect="1"/>
          </p:cNvPicPr>
          <p:nvPr/>
        </p:nvPicPr>
        <p:blipFill>
          <a:blip r:embed="rId4"/>
          <a:stretch>
            <a:fillRect/>
          </a:stretch>
        </p:blipFill>
        <p:spPr>
          <a:xfrm>
            <a:off x="6601652" y="1685638"/>
            <a:ext cx="5143500" cy="30099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4949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985433"/>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パンを食った枚数算出アプリ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今までに食ったパンの枚数を算出したくて作成</a:t>
            </a:r>
            <a:r>
              <a:rPr lang="ja-JP" altLang="en-US" sz="1200"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sz="1200" b="1" dirty="0">
                <a:solidFill>
                  <a:schemeClr val="tx1">
                    <a:lumMod val="75000"/>
                    <a:lumOff val="25000"/>
                  </a:schemeClr>
                </a:solidFill>
                <a:latin typeface="Yu Mincho" panose="02020400000000000000" pitchFamily="18" charset="-128"/>
                <a:ea typeface="Yu Mincho" panose="02020400000000000000" pitchFamily="18" charset="-128"/>
              </a:rPr>
              <a:t>React</a:t>
            </a:r>
            <a:r>
              <a:rPr lang="ja-JP" altLang="en-US" sz="1200"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生年月日を入力して実行日までに食ったパンの枚数を表示する。</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小中学校の給食を加味した計算式を使用。</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算出した画面からツイート可能。</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OGP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も設定。</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41567" y="1751617"/>
            <a:ext cx="3416320"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ぱんをくったまいすうさんしゅつあぷり</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11"/>
          <a:stretch>
            <a:fillRect/>
          </a:stretch>
        </p:blipFill>
        <p:spPr>
          <a:xfrm>
            <a:off x="7159535" y="1566178"/>
            <a:ext cx="1702929" cy="1702929"/>
          </a:xfrm>
          <a:prstGeom prst="rect">
            <a:avLst/>
          </a:prstGeom>
        </p:spPr>
      </p:pic>
      <p:pic>
        <p:nvPicPr>
          <p:cNvPr id="18" name="図 17" descr="QR コード&#10;&#10;自動的に生成された説明">
            <a:extLst>
              <a:ext uri="{FF2B5EF4-FFF2-40B4-BE49-F238E27FC236}">
                <a16:creationId xmlns:a16="http://schemas.microsoft.com/office/drawing/2014/main" id="{C30CF029-34B5-9546-B304-E566C2874A9E}"/>
              </a:ext>
            </a:extLst>
          </p:cNvPr>
          <p:cNvPicPr>
            <a:picLocks noChangeAspect="1"/>
          </p:cNvPicPr>
          <p:nvPr/>
        </p:nvPicPr>
        <p:blipFill>
          <a:blip r:embed="rId12"/>
          <a:stretch>
            <a:fillRect/>
          </a:stretch>
        </p:blipFill>
        <p:spPr>
          <a:xfrm>
            <a:off x="7163110" y="1526165"/>
            <a:ext cx="1702938" cy="1702938"/>
          </a:xfrm>
          <a:prstGeom prst="rect">
            <a:avLst/>
          </a:prstGeom>
        </p:spPr>
      </p:pic>
    </p:spTree>
    <p:extLst>
      <p:ext uri="{BB962C8B-B14F-4D97-AF65-F5344CB8AC3E}">
        <p14:creationId xmlns:p14="http://schemas.microsoft.com/office/powerpoint/2010/main" val="2145478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建物, 屋外, 木製, 座る が含まれている画像&#10;&#10;自動的に生成された説明">
            <a:extLst>
              <a:ext uri="{FF2B5EF4-FFF2-40B4-BE49-F238E27FC236}">
                <a16:creationId xmlns:a16="http://schemas.microsoft.com/office/drawing/2014/main" id="{F93A2276-BFEA-3A4C-9156-F9337ED5BF1E}"/>
              </a:ext>
            </a:extLst>
          </p:cNvPr>
          <p:cNvPicPr>
            <a:picLocks noChangeAspect="1"/>
          </p:cNvPicPr>
          <p:nvPr/>
        </p:nvPicPr>
        <p:blipFill>
          <a:blip r:embed="rId2"/>
          <a:stretch>
            <a:fillRect/>
          </a:stretch>
        </p:blipFill>
        <p:spPr>
          <a:xfrm>
            <a:off x="1024533" y="227156"/>
            <a:ext cx="4864822" cy="6403688"/>
          </a:xfrm>
          <a:prstGeom prst="rect">
            <a:avLst/>
          </a:prstGeom>
        </p:spPr>
      </p:pic>
      <p:pic>
        <p:nvPicPr>
          <p:cNvPr id="4" name="図 3" descr="グラフィカル ユーザー インターフェイス, アプリケーション&#10;&#10;自動的に生成された説明">
            <a:extLst>
              <a:ext uri="{FF2B5EF4-FFF2-40B4-BE49-F238E27FC236}">
                <a16:creationId xmlns:a16="http://schemas.microsoft.com/office/drawing/2014/main" id="{AAC9F9A0-6B9A-D948-88BF-D0618EC4F38C}"/>
              </a:ext>
            </a:extLst>
          </p:cNvPr>
          <p:cNvPicPr>
            <a:picLocks noChangeAspect="1"/>
          </p:cNvPicPr>
          <p:nvPr/>
        </p:nvPicPr>
        <p:blipFill rotWithShape="1">
          <a:blip r:embed="rId3"/>
          <a:srcRect l="27713" t="9040" r="28662" b="9379"/>
          <a:stretch/>
        </p:blipFill>
        <p:spPr>
          <a:xfrm>
            <a:off x="1960048" y="1228240"/>
            <a:ext cx="2962796" cy="4401519"/>
          </a:xfrm>
          <a:prstGeom prst="rect">
            <a:avLst/>
          </a:prstGeom>
        </p:spPr>
      </p:pic>
      <p:pic>
        <p:nvPicPr>
          <p:cNvPr id="6" name="図 5" descr="文字の書かれた紙&#10;&#10;中程度の精度で自動的に生成された説明">
            <a:extLst>
              <a:ext uri="{FF2B5EF4-FFF2-40B4-BE49-F238E27FC236}">
                <a16:creationId xmlns:a16="http://schemas.microsoft.com/office/drawing/2014/main" id="{5DFFDD32-27CC-E84C-BFBE-169B19880205}"/>
              </a:ext>
            </a:extLst>
          </p:cNvPr>
          <p:cNvPicPr>
            <a:picLocks noChangeAspect="1"/>
          </p:cNvPicPr>
          <p:nvPr/>
        </p:nvPicPr>
        <p:blipFill>
          <a:blip r:embed="rId4"/>
          <a:stretch>
            <a:fillRect/>
          </a:stretch>
        </p:blipFill>
        <p:spPr>
          <a:xfrm>
            <a:off x="5985867" y="1793713"/>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79186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08434"/>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好きなお酒投票アプリ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初回講義の実装例として作成（生</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絵文字によるグローバル対応</a:t>
            </a: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画面完結，集計結果表示，</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重投票禁止，など</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側の処理にこだわった実装</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82192" y="1751617"/>
            <a:ext cx="2698175"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すきなおさけとうひょうあぷり</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3"/>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4"/>
          <a:stretch>
            <a:fillRect/>
          </a:stretch>
        </p:blipFill>
        <p:spPr>
          <a:xfrm>
            <a:off x="7159535" y="1566178"/>
            <a:ext cx="1702929" cy="1702929"/>
          </a:xfrm>
          <a:prstGeom prst="rect">
            <a:avLst/>
          </a:prstGeom>
        </p:spPr>
      </p:pic>
      <p:pic>
        <p:nvPicPr>
          <p:cNvPr id="18" name="図 17" descr="QR コード&#10;&#10;自動的に生成された説明">
            <a:extLst>
              <a:ext uri="{FF2B5EF4-FFF2-40B4-BE49-F238E27FC236}">
                <a16:creationId xmlns:a16="http://schemas.microsoft.com/office/drawing/2014/main" id="{C30CF029-34B5-9546-B304-E566C2874A9E}"/>
              </a:ext>
            </a:extLst>
          </p:cNvPr>
          <p:cNvPicPr>
            <a:picLocks noChangeAspect="1"/>
          </p:cNvPicPr>
          <p:nvPr/>
        </p:nvPicPr>
        <p:blipFill>
          <a:blip r:embed="rId5"/>
          <a:stretch>
            <a:fillRect/>
          </a:stretch>
        </p:blipFill>
        <p:spPr>
          <a:xfrm>
            <a:off x="7163110" y="1526165"/>
            <a:ext cx="1702938" cy="1702938"/>
          </a:xfrm>
          <a:prstGeom prst="rect">
            <a:avLst/>
          </a:prstGeom>
        </p:spPr>
      </p:pic>
      <p:pic>
        <p:nvPicPr>
          <p:cNvPr id="19" name="図 18" descr="QR コード&#10;&#10;自動的に生成された説明">
            <a:extLst>
              <a:ext uri="{FF2B5EF4-FFF2-40B4-BE49-F238E27FC236}">
                <a16:creationId xmlns:a16="http://schemas.microsoft.com/office/drawing/2014/main" id="{D69EBB1E-A21D-8449-8DA2-11AEB05913EB}"/>
              </a:ext>
            </a:extLst>
          </p:cNvPr>
          <p:cNvPicPr>
            <a:picLocks noChangeAspect="1"/>
          </p:cNvPicPr>
          <p:nvPr/>
        </p:nvPicPr>
        <p:blipFill>
          <a:blip r:embed="rId6"/>
          <a:stretch>
            <a:fillRect/>
          </a:stretch>
        </p:blipFill>
        <p:spPr>
          <a:xfrm>
            <a:off x="7171890" y="1562022"/>
            <a:ext cx="1702929" cy="1702929"/>
          </a:xfrm>
          <a:prstGeom prst="rect">
            <a:avLst/>
          </a:prstGeom>
        </p:spPr>
      </p:pic>
    </p:spTree>
    <p:extLst>
      <p:ext uri="{BB962C8B-B14F-4D97-AF65-F5344CB8AC3E}">
        <p14:creationId xmlns:p14="http://schemas.microsoft.com/office/powerpoint/2010/main" val="3602787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ドアに貼られた紙&#10;&#10;中程度の精度で自動的に生成された説明">
            <a:extLst>
              <a:ext uri="{FF2B5EF4-FFF2-40B4-BE49-F238E27FC236}">
                <a16:creationId xmlns:a16="http://schemas.microsoft.com/office/drawing/2014/main" id="{0E871A42-2B3C-4244-AF5C-878DCEC7B69F}"/>
              </a:ext>
            </a:extLst>
          </p:cNvPr>
          <p:cNvPicPr>
            <a:picLocks noChangeAspect="1"/>
          </p:cNvPicPr>
          <p:nvPr/>
        </p:nvPicPr>
        <p:blipFill>
          <a:blip r:embed="rId2"/>
          <a:stretch>
            <a:fillRect/>
          </a:stretch>
        </p:blipFill>
        <p:spPr>
          <a:xfrm rot="16200000">
            <a:off x="1087427" y="-7319"/>
            <a:ext cx="4874218" cy="6299200"/>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48A1A1B2-9E62-3549-A04A-1C42C7026C8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300000"/>
                    </a14:imgEffect>
                  </a14:imgLayer>
                </a14:imgProps>
              </a:ext>
            </a:extLst>
          </a:blip>
          <a:stretch>
            <a:fillRect/>
          </a:stretch>
        </p:blipFill>
        <p:spPr>
          <a:xfrm>
            <a:off x="1561202" y="1817253"/>
            <a:ext cx="3940190" cy="2630761"/>
          </a:xfrm>
          <a:prstGeom prst="rect">
            <a:avLst/>
          </a:prstGeom>
        </p:spPr>
      </p:pic>
      <p:pic>
        <p:nvPicPr>
          <p:cNvPr id="7" name="図 6" descr="文字の書かれた紙&#10;&#10;中程度の精度で自動的に生成された説明">
            <a:extLst>
              <a:ext uri="{FF2B5EF4-FFF2-40B4-BE49-F238E27FC236}">
                <a16:creationId xmlns:a16="http://schemas.microsoft.com/office/drawing/2014/main" id="{B6EA6231-0F14-664E-B2AD-3361E220E9BF}"/>
              </a:ext>
            </a:extLst>
          </p:cNvPr>
          <p:cNvPicPr>
            <a:picLocks noChangeAspect="1"/>
          </p:cNvPicPr>
          <p:nvPr/>
        </p:nvPicPr>
        <p:blipFill>
          <a:blip r:embed="rId5"/>
          <a:stretch>
            <a:fillRect/>
          </a:stretch>
        </p:blipFill>
        <p:spPr>
          <a:xfrm>
            <a:off x="6770784" y="1817253"/>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56626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262432"/>
          </a:xfrm>
          <a:prstGeom prst="rect">
            <a:avLst/>
          </a:prstGeom>
          <a:noFill/>
        </p:spPr>
        <p:txBody>
          <a:bodyPr wrap="square" rtlCol="0">
            <a:spAutoFit/>
          </a:bodyPr>
          <a:lstStyle/>
          <a:p>
            <a:r>
              <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rPr>
              <a:t>SOUNDALIZE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LAB6</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藤崎、藤村、清島</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選手権で作った、音を視覚化するアプリです。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お手持ちのデバイスから録音した音や、デバイス内の音源ファイル、他のユーザーのログをビジュアライザーと共に再生することができます。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まれに読み込みに失敗しますのでその際は再読み込みをお願いいたします。</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07823" y="1751617"/>
            <a:ext cx="1441420"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さうんだらいず</a:t>
            </a: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3"/>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4"/>
          <a:stretch>
            <a:fillRect/>
          </a:stretch>
        </p:blipFill>
        <p:spPr>
          <a:xfrm>
            <a:off x="7159535" y="1566178"/>
            <a:ext cx="1702929" cy="1702929"/>
          </a:xfrm>
          <a:prstGeom prst="rect">
            <a:avLst/>
          </a:prstGeom>
        </p:spPr>
      </p:pic>
      <p:pic>
        <p:nvPicPr>
          <p:cNvPr id="18" name="図 17" descr="QR コード&#10;&#10;自動的に生成された説明">
            <a:extLst>
              <a:ext uri="{FF2B5EF4-FFF2-40B4-BE49-F238E27FC236}">
                <a16:creationId xmlns:a16="http://schemas.microsoft.com/office/drawing/2014/main" id="{C30CF029-34B5-9546-B304-E566C2874A9E}"/>
              </a:ext>
            </a:extLst>
          </p:cNvPr>
          <p:cNvPicPr>
            <a:picLocks noChangeAspect="1"/>
          </p:cNvPicPr>
          <p:nvPr/>
        </p:nvPicPr>
        <p:blipFill>
          <a:blip r:embed="rId5"/>
          <a:stretch>
            <a:fillRect/>
          </a:stretch>
        </p:blipFill>
        <p:spPr>
          <a:xfrm>
            <a:off x="7163110" y="1526165"/>
            <a:ext cx="1702938" cy="1702938"/>
          </a:xfrm>
          <a:prstGeom prst="rect">
            <a:avLst/>
          </a:prstGeom>
        </p:spPr>
      </p:pic>
      <p:pic>
        <p:nvPicPr>
          <p:cNvPr id="19" name="図 18" descr="QR コード&#10;&#10;自動的に生成された説明">
            <a:extLst>
              <a:ext uri="{FF2B5EF4-FFF2-40B4-BE49-F238E27FC236}">
                <a16:creationId xmlns:a16="http://schemas.microsoft.com/office/drawing/2014/main" id="{D69EBB1E-A21D-8449-8DA2-11AEB05913EB}"/>
              </a:ext>
            </a:extLst>
          </p:cNvPr>
          <p:cNvPicPr>
            <a:picLocks noChangeAspect="1"/>
          </p:cNvPicPr>
          <p:nvPr/>
        </p:nvPicPr>
        <p:blipFill>
          <a:blip r:embed="rId6"/>
          <a:stretch>
            <a:fillRect/>
          </a:stretch>
        </p:blipFill>
        <p:spPr>
          <a:xfrm>
            <a:off x="7171890" y="1562022"/>
            <a:ext cx="1702929" cy="1702929"/>
          </a:xfrm>
          <a:prstGeom prst="rect">
            <a:avLst/>
          </a:prstGeom>
        </p:spPr>
      </p:pic>
      <p:pic>
        <p:nvPicPr>
          <p:cNvPr id="3" name="図 2" descr="QR コード&#10;&#10;自動的に生成された説明">
            <a:extLst>
              <a:ext uri="{FF2B5EF4-FFF2-40B4-BE49-F238E27FC236}">
                <a16:creationId xmlns:a16="http://schemas.microsoft.com/office/drawing/2014/main" id="{FD04189B-D35B-1548-9203-FA8DEB21CCE6}"/>
              </a:ext>
            </a:extLst>
          </p:cNvPr>
          <p:cNvPicPr>
            <a:picLocks noChangeAspect="1"/>
          </p:cNvPicPr>
          <p:nvPr/>
        </p:nvPicPr>
        <p:blipFill>
          <a:blip r:embed="rId7"/>
          <a:stretch>
            <a:fillRect/>
          </a:stretch>
        </p:blipFill>
        <p:spPr>
          <a:xfrm>
            <a:off x="7159533" y="1526172"/>
            <a:ext cx="1702931" cy="1702931"/>
          </a:xfrm>
          <a:prstGeom prst="rect">
            <a:avLst/>
          </a:prstGeom>
        </p:spPr>
      </p:pic>
    </p:spTree>
    <p:extLst>
      <p:ext uri="{BB962C8B-B14F-4D97-AF65-F5344CB8AC3E}">
        <p14:creationId xmlns:p14="http://schemas.microsoft.com/office/powerpoint/2010/main" val="1231028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額縁に入った絵&#10;&#10;低い精度で自動的に生成された説明">
            <a:extLst>
              <a:ext uri="{FF2B5EF4-FFF2-40B4-BE49-F238E27FC236}">
                <a16:creationId xmlns:a16="http://schemas.microsoft.com/office/drawing/2014/main" id="{894B253E-1166-6F48-95BC-636F86A76F51}"/>
              </a:ext>
            </a:extLst>
          </p:cNvPr>
          <p:cNvPicPr>
            <a:picLocks noChangeAspect="1"/>
          </p:cNvPicPr>
          <p:nvPr/>
        </p:nvPicPr>
        <p:blipFill>
          <a:blip r:embed="rId2"/>
          <a:stretch>
            <a:fillRect/>
          </a:stretch>
        </p:blipFill>
        <p:spPr>
          <a:xfrm>
            <a:off x="170480" y="1279531"/>
            <a:ext cx="7113723" cy="3874576"/>
          </a:xfrm>
          <a:prstGeom prst="rect">
            <a:avLst/>
          </a:prstGeom>
        </p:spPr>
      </p:pic>
      <p:pic>
        <p:nvPicPr>
          <p:cNvPr id="5" name="図 4" descr="コンピューターの画面のスクリーンショット&#10;&#10;自動的に生成された説明">
            <a:extLst>
              <a:ext uri="{FF2B5EF4-FFF2-40B4-BE49-F238E27FC236}">
                <a16:creationId xmlns:a16="http://schemas.microsoft.com/office/drawing/2014/main" id="{0259C173-42FB-7A49-8565-27F9381ABBB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Lst>
          </a:blip>
          <a:srcRect t="12881" b="6893"/>
          <a:stretch/>
        </p:blipFill>
        <p:spPr>
          <a:xfrm>
            <a:off x="1198536" y="1943292"/>
            <a:ext cx="5074440" cy="2544388"/>
          </a:xfrm>
          <a:prstGeom prst="rect">
            <a:avLst/>
          </a:prstGeom>
        </p:spPr>
      </p:pic>
      <p:pic>
        <p:nvPicPr>
          <p:cNvPr id="7" name="図 6">
            <a:extLst>
              <a:ext uri="{FF2B5EF4-FFF2-40B4-BE49-F238E27FC236}">
                <a16:creationId xmlns:a16="http://schemas.microsoft.com/office/drawing/2014/main" id="{66B8FF0B-B35F-A144-A72E-2869D3C72EFE}"/>
              </a:ext>
            </a:extLst>
          </p:cNvPr>
          <p:cNvPicPr>
            <a:picLocks noChangeAspect="1"/>
          </p:cNvPicPr>
          <p:nvPr/>
        </p:nvPicPr>
        <p:blipFill>
          <a:blip r:embed="rId5"/>
          <a:stretch>
            <a:fillRect/>
          </a:stretch>
        </p:blipFill>
        <p:spPr>
          <a:xfrm>
            <a:off x="7251880" y="1834657"/>
            <a:ext cx="4769640" cy="28871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0765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図形, 矢印&#10;&#10;自動的に生成された説明">
            <a:extLst>
              <a:ext uri="{FF2B5EF4-FFF2-40B4-BE49-F238E27FC236}">
                <a16:creationId xmlns:a16="http://schemas.microsoft.com/office/drawing/2014/main" id="{9A08A8AF-FF9F-1447-89C2-C13F7443A4A4}"/>
              </a:ext>
            </a:extLst>
          </p:cNvPr>
          <p:cNvPicPr>
            <a:picLocks noChangeAspect="1"/>
          </p:cNvPicPr>
          <p:nvPr/>
        </p:nvPicPr>
        <p:blipFill>
          <a:blip r:embed="rId2"/>
          <a:stretch>
            <a:fillRect/>
          </a:stretch>
        </p:blipFill>
        <p:spPr>
          <a:xfrm>
            <a:off x="2981910" y="1223962"/>
            <a:ext cx="6228180" cy="3633787"/>
          </a:xfrm>
          <a:prstGeom prst="rect">
            <a:avLst/>
          </a:prstGeom>
          <a:ln>
            <a:solidFill>
              <a:schemeClr val="bg1">
                <a:lumMod val="85000"/>
              </a:schemeClr>
            </a:solidFill>
          </a:ln>
        </p:spPr>
      </p:pic>
      <p:sp>
        <p:nvSpPr>
          <p:cNvPr id="4" name="正方形/長方形 3">
            <a:extLst>
              <a:ext uri="{FF2B5EF4-FFF2-40B4-BE49-F238E27FC236}">
                <a16:creationId xmlns:a16="http://schemas.microsoft.com/office/drawing/2014/main" id="{BF384C80-8061-A44B-BCB8-C970C8EDDB2C}"/>
              </a:ext>
            </a:extLst>
          </p:cNvPr>
          <p:cNvSpPr/>
          <p:nvPr/>
        </p:nvSpPr>
        <p:spPr>
          <a:xfrm>
            <a:off x="2981910" y="1223963"/>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3828334" y="2055018"/>
            <a:ext cx="4886274" cy="2308324"/>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a:t>
            </a:r>
            <a:r>
              <a:rPr kumimoji="1" lang="en-US" altLang="ja-JP" dirty="0">
                <a:latin typeface="Hiragino Kaku Gothic Pro W3" panose="020B0300000000000000" pitchFamily="34" charset="-128"/>
                <a:ea typeface="Hiragino Kaku Gothic Pro W3" panose="020B0300000000000000" pitchFamily="34" charset="-128"/>
              </a:rPr>
              <a:t>ice cream</a:t>
            </a:r>
            <a:r>
              <a:rPr kumimoji="1" lang="ja-JP" altLang="en-US">
                <a:latin typeface="Hiragino Kaku Gothic Pro W3" panose="020B0300000000000000" pitchFamily="34" charset="-128"/>
                <a:ea typeface="Hiragino Kaku Gothic Pro W3" panose="020B0300000000000000" pitchFamily="34" charset="-128"/>
              </a:rPr>
              <a:t>」</a:t>
            </a:r>
            <a:endParaRPr kumimoji="1" lang="en-US" altLang="ja-JP" dirty="0">
              <a:latin typeface="Hiragino Kaku Gothic Pro W3" panose="020B0300000000000000" pitchFamily="34" charset="-128"/>
              <a:ea typeface="Hiragino Kaku Gothic Pro W3" panose="020B0300000000000000" pitchFamily="34" charset="-128"/>
            </a:endParaRPr>
          </a:p>
          <a:p>
            <a:r>
              <a:rPr kumimoji="1" lang="ja-JP" altLang="en-US">
                <a:latin typeface="Hiragino Kaku Gothic Pro W3" panose="020B0300000000000000" pitchFamily="34" charset="-128"/>
                <a:ea typeface="Hiragino Kaku Gothic Pro W3" panose="020B0300000000000000" pitchFamily="34" charset="-128"/>
              </a:rPr>
              <a:t>作者：若松</a:t>
            </a:r>
            <a:r>
              <a:rPr kumimoji="1" lang="en-US" altLang="ja-JP" dirty="0">
                <a:latin typeface="Hiragino Kaku Gothic Pro W3" panose="020B0300000000000000" pitchFamily="34" charset="-128"/>
                <a:ea typeface="Hiragino Kaku Gothic Pro W3" panose="020B0300000000000000" pitchFamily="34" charset="-128"/>
              </a:rPr>
              <a:t> </a:t>
            </a:r>
            <a:r>
              <a:rPr kumimoji="1" lang="ja-JP" altLang="en-US">
                <a:latin typeface="Hiragino Kaku Gothic Pro W3" panose="020B0300000000000000" pitchFamily="34" charset="-128"/>
                <a:ea typeface="Hiragino Kaku Gothic Pro W3" panose="020B0300000000000000" pitchFamily="34" charset="-128"/>
              </a:rPr>
              <a:t>ももこ</a:t>
            </a:r>
            <a:endParaRPr kumimoji="1" lang="en-US" altLang="ja-JP" dirty="0">
              <a:latin typeface="Hiragino Kaku Gothic Pro W3" panose="020B0300000000000000" pitchFamily="34" charset="-128"/>
              <a:ea typeface="Hiragino Kaku Gothic Pro W3" panose="020B0300000000000000" pitchFamily="34" charset="-128"/>
            </a:endParaRPr>
          </a:p>
          <a:p>
            <a:r>
              <a:rPr lang="ja-JP" altLang="en-US">
                <a:latin typeface="Hiragino Kaku Gothic Pro W3" panose="020B0300000000000000" pitchFamily="34" charset="-128"/>
                <a:ea typeface="Hiragino Kaku Gothic Pro W3" panose="020B0300000000000000" pitchFamily="34" charset="-128"/>
              </a:rPr>
              <a:t>説明：</a:t>
            </a:r>
            <a:endParaRPr lang="en-US" altLang="ja-JP" dirty="0">
              <a:latin typeface="Hiragino Kaku Gothic Pro W3" panose="020B0300000000000000" pitchFamily="34" charset="-128"/>
              <a:ea typeface="Hiragino Kaku Gothic Pro W3" panose="020B0300000000000000" pitchFamily="34" charset="-128"/>
            </a:endParaRPr>
          </a:p>
          <a:p>
            <a:r>
              <a:rPr lang="en" altLang="ja-JP" dirty="0">
                <a:latin typeface="Hiragino Kaku Gothic Pro W3" panose="020B0300000000000000" pitchFamily="34" charset="-128"/>
                <a:ea typeface="Hiragino Kaku Gothic Pro W3" panose="020B0300000000000000" pitchFamily="34" charset="-128"/>
              </a:rPr>
              <a:t>HTML</a:t>
            </a:r>
            <a:r>
              <a:rPr lang="ja-JP" altLang="en-US">
                <a:latin typeface="Hiragino Kaku Gothic Pro W3" panose="020B0300000000000000" pitchFamily="34" charset="-128"/>
                <a:ea typeface="Hiragino Kaku Gothic Pro W3" panose="020B0300000000000000" pitchFamily="34" charset="-128"/>
              </a:rPr>
              <a:t>は </a:t>
            </a:r>
            <a:r>
              <a:rPr lang="en-US" altLang="ja-JP" dirty="0">
                <a:latin typeface="Hiragino Kaku Gothic Pro W3" panose="020B0300000000000000" pitchFamily="34" charset="-128"/>
                <a:ea typeface="Hiragino Kaku Gothic Pro W3" panose="020B0300000000000000" pitchFamily="34" charset="-128"/>
              </a:rPr>
              <a:t>&lt;</a:t>
            </a:r>
            <a:r>
              <a:rPr lang="en" altLang="ja-JP" dirty="0">
                <a:latin typeface="Hiragino Kaku Gothic Pro W3" panose="020B0300000000000000" pitchFamily="34" charset="-128"/>
                <a:ea typeface="Hiragino Kaku Gothic Pro W3" panose="020B0300000000000000" pitchFamily="34" charset="-128"/>
              </a:rPr>
              <a:t>div id="app"&gt;&lt;/div&gt;</a:t>
            </a:r>
            <a:r>
              <a:rPr lang="ja-JP" altLang="en-US">
                <a:latin typeface="Hiragino Kaku Gothic Pro W3" panose="020B0300000000000000" pitchFamily="34" charset="-128"/>
                <a:ea typeface="Hiragino Kaku Gothic Pro W3" panose="020B0300000000000000" pitchFamily="34" charset="-128"/>
              </a:rPr>
              <a:t>のみです、</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VanillaJS</a:t>
            </a:r>
            <a:r>
              <a:rPr lang="ja-JP" altLang="en-US">
                <a:latin typeface="Hiragino Kaku Gothic Pro W3" panose="020B0300000000000000" pitchFamily="34" charset="-128"/>
                <a:ea typeface="Hiragino Kaku Gothic Pro W3" panose="020B0300000000000000" pitchFamily="34" charset="-128"/>
              </a:rPr>
              <a:t>にハマったので作りました。</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unko</a:t>
            </a:r>
            <a:r>
              <a:rPr lang="ja-JP" altLang="en-US">
                <a:latin typeface="Hiragino Kaku Gothic Pro W3" panose="020B0300000000000000" pitchFamily="34" charset="-128"/>
                <a:ea typeface="Hiragino Kaku Gothic Pro W3" panose="020B0300000000000000" pitchFamily="34" charset="-128"/>
              </a:rPr>
              <a:t>の応用編です。</a:t>
            </a:r>
            <a:br>
              <a:rPr lang="ja-JP" altLang="en-US">
                <a:latin typeface="Hiragino Kaku Gothic Pro W3" panose="020B0300000000000000" pitchFamily="34" charset="-128"/>
                <a:ea typeface="Hiragino Kaku Gothic Pro W3" panose="020B0300000000000000" pitchFamily="34" charset="-128"/>
              </a:rPr>
            </a:br>
            <a:r>
              <a:rPr lang="ja-JP" altLang="en-US">
                <a:latin typeface="Hiragino Kaku Gothic Pro W3" panose="020B0300000000000000" pitchFamily="34" charset="-128"/>
                <a:ea typeface="Hiragino Kaku Gothic Pro W3" panose="020B0300000000000000" pitchFamily="34" charset="-128"/>
              </a:rPr>
              <a:t>味の文字をクリックしてみてください、、！</a:t>
            </a:r>
            <a:endParaRPr lang="en-US" altLang="ja-JP" dirty="0">
              <a:latin typeface="Hiragino Kaku Gothic Pro W3" panose="020B0300000000000000" pitchFamily="34" charset="-128"/>
              <a:ea typeface="Hiragino Kaku Gothic Pro W3" panose="020B0300000000000000" pitchFamily="34" charset="-128"/>
            </a:endParaRPr>
          </a:p>
          <a:p>
            <a:endParaRPr kumimoji="1" lang="ja-JP" altLang="en-US">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3708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2997200" y="2999251"/>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28" name="図 127" descr="アイコン&#10;&#10;自動的に生成された説明">
            <a:extLst>
              <a:ext uri="{FF2B5EF4-FFF2-40B4-BE49-F238E27FC236}">
                <a16:creationId xmlns:a16="http://schemas.microsoft.com/office/drawing/2014/main" id="{CD0D84DB-CAA8-7D46-A922-C1403BE1A842}"/>
              </a:ext>
            </a:extLst>
          </p:cNvPr>
          <p:cNvPicPr>
            <a:picLocks noChangeAspect="1"/>
          </p:cNvPicPr>
          <p:nvPr/>
        </p:nvPicPr>
        <p:blipFill>
          <a:blip r:embed="rId2">
            <a:lum bright="70000" contrast="-70000"/>
          </a:blip>
          <a:stretch>
            <a:fillRect/>
          </a:stretch>
        </p:blipFill>
        <p:spPr>
          <a:xfrm>
            <a:off x="4781623" y="1158540"/>
            <a:ext cx="611529" cy="917294"/>
          </a:xfrm>
          <a:prstGeom prst="rect">
            <a:avLst/>
          </a:prstGeom>
        </p:spPr>
      </p:pic>
      <p:pic>
        <p:nvPicPr>
          <p:cNvPr id="136" name="図 135" descr="アイコン&#10;&#10;自動的に生成された説明">
            <a:extLst>
              <a:ext uri="{FF2B5EF4-FFF2-40B4-BE49-F238E27FC236}">
                <a16:creationId xmlns:a16="http://schemas.microsoft.com/office/drawing/2014/main" id="{3C377099-C947-D445-88A7-C95A8050598E}"/>
              </a:ext>
            </a:extLst>
          </p:cNvPr>
          <p:cNvPicPr>
            <a:picLocks noChangeAspect="1"/>
          </p:cNvPicPr>
          <p:nvPr/>
        </p:nvPicPr>
        <p:blipFill>
          <a:blip r:embed="rId2">
            <a:lum bright="70000" contrast="-70000"/>
          </a:blip>
          <a:stretch>
            <a:fillRect/>
          </a:stretch>
        </p:blipFill>
        <p:spPr>
          <a:xfrm>
            <a:off x="1192199" y="238498"/>
            <a:ext cx="611529" cy="917294"/>
          </a:xfrm>
          <a:prstGeom prst="rect">
            <a:avLst/>
          </a:prstGeom>
        </p:spPr>
      </p:pic>
      <p:pic>
        <p:nvPicPr>
          <p:cNvPr id="151" name="図 150" descr="アイコン&#10;&#10;自動的に生成された説明">
            <a:extLst>
              <a:ext uri="{FF2B5EF4-FFF2-40B4-BE49-F238E27FC236}">
                <a16:creationId xmlns:a16="http://schemas.microsoft.com/office/drawing/2014/main" id="{245F720C-1A11-7243-BEAD-9ADBD9333CD8}"/>
              </a:ext>
            </a:extLst>
          </p:cNvPr>
          <p:cNvPicPr>
            <a:picLocks noChangeAspect="1"/>
          </p:cNvPicPr>
          <p:nvPr/>
        </p:nvPicPr>
        <p:blipFill>
          <a:blip r:embed="rId2">
            <a:lum bright="70000" contrast="-70000"/>
          </a:blip>
          <a:stretch>
            <a:fillRect/>
          </a:stretch>
        </p:blipFill>
        <p:spPr>
          <a:xfrm>
            <a:off x="3619731" y="3008886"/>
            <a:ext cx="611529" cy="917294"/>
          </a:xfrm>
          <a:prstGeom prst="rect">
            <a:avLst/>
          </a:prstGeom>
        </p:spPr>
      </p:pic>
      <p:pic>
        <p:nvPicPr>
          <p:cNvPr id="152" name="図 151" descr="アイコン&#10;&#10;自動的に生成された説明">
            <a:extLst>
              <a:ext uri="{FF2B5EF4-FFF2-40B4-BE49-F238E27FC236}">
                <a16:creationId xmlns:a16="http://schemas.microsoft.com/office/drawing/2014/main" id="{1D6D99EB-342A-D540-8E31-0FE18D9D907D}"/>
              </a:ext>
            </a:extLst>
          </p:cNvPr>
          <p:cNvPicPr>
            <a:picLocks noChangeAspect="1"/>
          </p:cNvPicPr>
          <p:nvPr/>
        </p:nvPicPr>
        <p:blipFill>
          <a:blip r:embed="rId2">
            <a:lum bright="70000" contrast="-70000"/>
          </a:blip>
          <a:stretch>
            <a:fillRect/>
          </a:stretch>
        </p:blipFill>
        <p:spPr>
          <a:xfrm>
            <a:off x="6653324" y="3923053"/>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8345F633-7762-1740-B348-5B49DAF80306}"/>
              </a:ext>
            </a:extLst>
          </p:cNvPr>
          <p:cNvPicPr>
            <a:picLocks noChangeAspect="1"/>
          </p:cNvPicPr>
          <p:nvPr/>
        </p:nvPicPr>
        <p:blipFill>
          <a:blip r:embed="rId2">
            <a:lum bright="70000" contrast="-70000"/>
          </a:blip>
          <a:stretch>
            <a:fillRect/>
          </a:stretch>
        </p:blipFill>
        <p:spPr>
          <a:xfrm>
            <a:off x="9076502" y="2076048"/>
            <a:ext cx="611529" cy="917294"/>
          </a:xfrm>
          <a:prstGeom prst="rect">
            <a:avLst/>
          </a:prstGeom>
        </p:spPr>
      </p:pic>
      <p:pic>
        <p:nvPicPr>
          <p:cNvPr id="154" name="図 153" descr="アイコン&#10;&#10;自動的に生成された説明">
            <a:extLst>
              <a:ext uri="{FF2B5EF4-FFF2-40B4-BE49-F238E27FC236}">
                <a16:creationId xmlns:a16="http://schemas.microsoft.com/office/drawing/2014/main" id="{8F073E3F-2A27-5D4A-9FC2-7EC73F03674A}"/>
              </a:ext>
            </a:extLst>
          </p:cNvPr>
          <p:cNvPicPr>
            <a:picLocks noChangeAspect="1"/>
          </p:cNvPicPr>
          <p:nvPr/>
        </p:nvPicPr>
        <p:blipFill>
          <a:blip r:embed="rId2">
            <a:lum bright="70000" contrast="-70000"/>
          </a:blip>
          <a:stretch>
            <a:fillRect/>
          </a:stretch>
        </p:blipFill>
        <p:spPr>
          <a:xfrm>
            <a:off x="9665423" y="4808877"/>
            <a:ext cx="611529" cy="917294"/>
          </a:xfrm>
          <a:prstGeom prst="rect">
            <a:avLst/>
          </a:prstGeom>
        </p:spPr>
      </p:pic>
      <p:pic>
        <p:nvPicPr>
          <p:cNvPr id="155" name="図 154" descr="アイコン&#10;&#10;自動的に生成された説明">
            <a:extLst>
              <a:ext uri="{FF2B5EF4-FFF2-40B4-BE49-F238E27FC236}">
                <a16:creationId xmlns:a16="http://schemas.microsoft.com/office/drawing/2014/main" id="{5F391270-F666-9F42-A7ED-AA89683D1B02}"/>
              </a:ext>
            </a:extLst>
          </p:cNvPr>
          <p:cNvPicPr>
            <a:picLocks noChangeAspect="1"/>
          </p:cNvPicPr>
          <p:nvPr/>
        </p:nvPicPr>
        <p:blipFill>
          <a:blip r:embed="rId2">
            <a:lum bright="70000" contrast="-70000"/>
          </a:blip>
          <a:stretch>
            <a:fillRect/>
          </a:stretch>
        </p:blipFill>
        <p:spPr>
          <a:xfrm>
            <a:off x="2445593" y="5713181"/>
            <a:ext cx="611529" cy="917294"/>
          </a:xfrm>
          <a:prstGeom prst="rect">
            <a:avLst/>
          </a:prstGeom>
        </p:spPr>
      </p:pic>
    </p:spTree>
    <p:extLst>
      <p:ext uri="{BB962C8B-B14F-4D97-AF65-F5344CB8AC3E}">
        <p14:creationId xmlns:p14="http://schemas.microsoft.com/office/powerpoint/2010/main" val="354363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ice cream</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若松</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ももこ</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HTML</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は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&lt;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div id="app"&gt;&lt;/div&gt;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のみです、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VanillaJS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にハマったので作りました。</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unko</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の応用編です。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味の文字をクリックしてみてください、、！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487908"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あいす</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くりーむ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spTree>
    <p:extLst>
      <p:ext uri="{BB962C8B-B14F-4D97-AF65-F5344CB8AC3E}">
        <p14:creationId xmlns:p14="http://schemas.microsoft.com/office/powerpoint/2010/main" val="263134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アイコン が含まれている画像&#10;&#10;自動的に生成された説明">
            <a:extLst>
              <a:ext uri="{FF2B5EF4-FFF2-40B4-BE49-F238E27FC236}">
                <a16:creationId xmlns:a16="http://schemas.microsoft.com/office/drawing/2014/main" id="{604AED9F-C485-C84E-B55B-7D1083233BD9}"/>
              </a:ext>
            </a:extLst>
          </p:cNvPr>
          <p:cNvPicPr>
            <a:picLocks noChangeAspect="1"/>
          </p:cNvPicPr>
          <p:nvPr/>
        </p:nvPicPr>
        <p:blipFill>
          <a:blip r:embed="rId2"/>
          <a:stretch>
            <a:fillRect/>
          </a:stretch>
        </p:blipFill>
        <p:spPr>
          <a:xfrm>
            <a:off x="927100" y="831850"/>
            <a:ext cx="5168900" cy="5194300"/>
          </a:xfrm>
          <a:prstGeom prst="rect">
            <a:avLst/>
          </a:prstGeom>
        </p:spPr>
      </p:pic>
      <p:pic>
        <p:nvPicPr>
          <p:cNvPr id="5" name="図 4" descr="グラフ, じょうごグラフ&#10;&#10;自動的に生成された説明">
            <a:extLst>
              <a:ext uri="{FF2B5EF4-FFF2-40B4-BE49-F238E27FC236}">
                <a16:creationId xmlns:a16="http://schemas.microsoft.com/office/drawing/2014/main" id="{A457D15D-1D22-A14B-B44C-BCA505E7D597}"/>
              </a:ext>
            </a:extLst>
          </p:cNvPr>
          <p:cNvPicPr>
            <a:picLocks noChangeAspect="1"/>
          </p:cNvPicPr>
          <p:nvPr/>
        </p:nvPicPr>
        <p:blipFill rotWithShape="1">
          <a:blip r:embed="rId3"/>
          <a:srcRect l="11519" r="8354"/>
          <a:stretch/>
        </p:blipFill>
        <p:spPr>
          <a:xfrm>
            <a:off x="1498600" y="1444625"/>
            <a:ext cx="4041042" cy="3968750"/>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620C1B97-4C89-EB45-9175-261CE6989328}"/>
              </a:ext>
            </a:extLst>
          </p:cNvPr>
          <p:cNvPicPr>
            <a:picLocks noChangeAspect="1"/>
          </p:cNvPicPr>
          <p:nvPr/>
        </p:nvPicPr>
        <p:blipFill>
          <a:blip r:embed="rId4"/>
          <a:stretch>
            <a:fillRect/>
          </a:stretch>
        </p:blipFill>
        <p:spPr>
          <a:xfrm>
            <a:off x="6385517" y="1930400"/>
            <a:ext cx="51054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006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123658"/>
          </a:xfrm>
          <a:prstGeom prst="rect">
            <a:avLst/>
          </a:prstGeom>
          <a:noFill/>
        </p:spPr>
        <p:txBody>
          <a:bodyPr wrap="square" rtlCol="0">
            <a:spAutoFit/>
          </a:bodyPr>
          <a:lstStyle/>
          <a:p>
            <a:r>
              <a:rPr lang="en-US" altLang="ja-JP" b="1" dirty="0">
                <a:solidFill>
                  <a:schemeClr val="tx1">
                    <a:lumMod val="75000"/>
                    <a:lumOff val="25000"/>
                  </a:schemeClr>
                </a:solidFill>
                <a:latin typeface="Yu Gothic" panose="020B0400000000000000" pitchFamily="34" charset="-128"/>
                <a:ea typeface="Yu Gothic" panose="020B0400000000000000" pitchFamily="34" charset="-128"/>
              </a:rPr>
              <a:t>SYAKYO GOODBYE!BORN-KNOW</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在学中のキャンバスの課題 マウスを使って般若心経を写経できるツール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91485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しゃきょう</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　　ぐっばい　　ぼん　　　のう</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9E014683-B62B-F046-AEB0-FE2F54B10B88}"/>
              </a:ext>
            </a:extLst>
          </p:cNvPr>
          <p:cNvPicPr>
            <a:picLocks noChangeAspect="1"/>
          </p:cNvPicPr>
          <p:nvPr/>
        </p:nvPicPr>
        <p:blipFill>
          <a:blip r:embed="rId3"/>
          <a:stretch>
            <a:fillRect/>
          </a:stretch>
        </p:blipFill>
        <p:spPr>
          <a:xfrm>
            <a:off x="6990642" y="1527632"/>
            <a:ext cx="1702935" cy="1702935"/>
          </a:xfrm>
          <a:prstGeom prst="rect">
            <a:avLst/>
          </a:prstGeom>
        </p:spPr>
      </p:pic>
    </p:spTree>
    <p:extLst>
      <p:ext uri="{BB962C8B-B14F-4D97-AF65-F5344CB8AC3E}">
        <p14:creationId xmlns:p14="http://schemas.microsoft.com/office/powerpoint/2010/main" val="3906227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図形, 正方形&#10;&#10;自動的に生成された説明">
            <a:extLst>
              <a:ext uri="{FF2B5EF4-FFF2-40B4-BE49-F238E27FC236}">
                <a16:creationId xmlns:a16="http://schemas.microsoft.com/office/drawing/2014/main" id="{5D9890AD-6A0E-BA4F-BD40-B96AB8E9E455}"/>
              </a:ext>
            </a:extLst>
          </p:cNvPr>
          <p:cNvPicPr>
            <a:picLocks noChangeAspect="1"/>
          </p:cNvPicPr>
          <p:nvPr/>
        </p:nvPicPr>
        <p:blipFill>
          <a:blip r:embed="rId2"/>
          <a:stretch>
            <a:fillRect/>
          </a:stretch>
        </p:blipFill>
        <p:spPr>
          <a:xfrm>
            <a:off x="914400" y="1250701"/>
            <a:ext cx="5181600" cy="4356597"/>
          </a:xfrm>
          <a:prstGeom prst="rect">
            <a:avLst/>
          </a:prstGeom>
        </p:spPr>
      </p:pic>
      <p:pic>
        <p:nvPicPr>
          <p:cNvPr id="5" name="図 4" descr="図形 が含まれている画像&#10;&#10;自動的に生成された説明">
            <a:extLst>
              <a:ext uri="{FF2B5EF4-FFF2-40B4-BE49-F238E27FC236}">
                <a16:creationId xmlns:a16="http://schemas.microsoft.com/office/drawing/2014/main" id="{D43F5D97-88DA-1940-9F9D-442EB955D01D}"/>
              </a:ext>
            </a:extLst>
          </p:cNvPr>
          <p:cNvPicPr>
            <a:picLocks noChangeAspect="1"/>
          </p:cNvPicPr>
          <p:nvPr/>
        </p:nvPicPr>
        <p:blipFill rotWithShape="1">
          <a:blip r:embed="rId3"/>
          <a:srcRect l="8317" t="7186" r="8699" b="4128"/>
          <a:stretch/>
        </p:blipFill>
        <p:spPr>
          <a:xfrm>
            <a:off x="1873359" y="2314683"/>
            <a:ext cx="3335266" cy="2228634"/>
          </a:xfrm>
          <a:prstGeom prst="rect">
            <a:avLst/>
          </a:prstGeom>
        </p:spPr>
      </p:pic>
      <p:pic>
        <p:nvPicPr>
          <p:cNvPr id="7" name="図 6" descr="QR コード が含まれている画像&#10;&#10;自動的に生成された説明">
            <a:extLst>
              <a:ext uri="{FF2B5EF4-FFF2-40B4-BE49-F238E27FC236}">
                <a16:creationId xmlns:a16="http://schemas.microsoft.com/office/drawing/2014/main" id="{8967FD01-6F22-3940-8626-D35D3C58105A}"/>
              </a:ext>
            </a:extLst>
          </p:cNvPr>
          <p:cNvPicPr>
            <a:picLocks noChangeAspect="1"/>
          </p:cNvPicPr>
          <p:nvPr/>
        </p:nvPicPr>
        <p:blipFill>
          <a:blip r:embed="rId4"/>
          <a:stretch>
            <a:fillRect/>
          </a:stretch>
        </p:blipFill>
        <p:spPr>
          <a:xfrm>
            <a:off x="6556235" y="1917700"/>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39575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1129</TotalTime>
  <Words>1232</Words>
  <Application>Microsoft Macintosh PowerPoint</Application>
  <PresentationFormat>ワイド画面</PresentationFormat>
  <Paragraphs>179</Paragraphs>
  <Slides>39</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39</vt:i4>
      </vt:variant>
    </vt:vector>
  </HeadingPairs>
  <TitlesOfParts>
    <vt:vector size="46" baseType="lpstr">
      <vt:lpstr>Hiragino Kaku Gothic Pro W3</vt:lpstr>
      <vt:lpstr>Yu Gothic</vt:lpstr>
      <vt:lpstr>Yu Gothic</vt:lpstr>
      <vt:lpstr>游ゴシック Light</vt:lpstr>
      <vt:lpstr>Yu Mincho</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KOISHI DAISUKE</dc:creator>
  <cp:lastModifiedBy>KOISHI DAISUKE</cp:lastModifiedBy>
  <cp:revision>8</cp:revision>
  <dcterms:created xsi:type="dcterms:W3CDTF">2022-01-01T07:36:13Z</dcterms:created>
  <dcterms:modified xsi:type="dcterms:W3CDTF">2022-01-07T05:19:33Z</dcterms:modified>
</cp:coreProperties>
</file>